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9" r:id="rId4"/>
    <p:sldId id="288" r:id="rId5"/>
    <p:sldId id="258" r:id="rId6"/>
    <p:sldId id="259" r:id="rId7"/>
    <p:sldId id="294" r:id="rId8"/>
    <p:sldId id="290" r:id="rId9"/>
    <p:sldId id="260" r:id="rId10"/>
    <p:sldId id="291" r:id="rId11"/>
    <p:sldId id="261" r:id="rId12"/>
    <p:sldId id="295" r:id="rId13"/>
    <p:sldId id="293" r:id="rId14"/>
    <p:sldId id="262" r:id="rId15"/>
    <p:sldId id="292" r:id="rId16"/>
    <p:sldId id="263" r:id="rId17"/>
    <p:sldId id="297" r:id="rId18"/>
    <p:sldId id="264" r:id="rId19"/>
    <p:sldId id="298" r:id="rId20"/>
    <p:sldId id="296" r:id="rId21"/>
    <p:sldId id="287" r:id="rId22"/>
    <p:sldId id="28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Speak Pro" panose="020B0504020101020102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jT0i9++T4sPWfAQrbbP/PtE59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97A86C-A1BC-4BF4-88B1-021D29748CE8}">
  <a:tblStyle styleId="{8097A86C-A1BC-4BF4-88B1-021D29748C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FF60D78-8125-49EE-8E48-C8378386EEB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2"/>
    <p:restoredTop sz="94694"/>
  </p:normalViewPr>
  <p:slideViewPr>
    <p:cSldViewPr snapToGrid="0">
      <p:cViewPr varScale="1">
        <p:scale>
          <a:sx n="115" d="100"/>
          <a:sy n="115" d="100"/>
        </p:scale>
        <p:origin x="216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3c1cf194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33c1cf19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032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3c1cf194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33c1cf19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3c1cf194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33c1cf19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322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3c1cf194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33c1cf19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199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4ea12446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134ea12446c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134ea12446c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35078e949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35078e949a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135078e949a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3f3c8c65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33f3c8c654_1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133f3c8c654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3f3c8c65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33f3c8c654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33f3c8c654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3f3c8c654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33f3c8c654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33f3c8c654_1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5078e949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35078e949a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135078e949a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3f3c8c65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33f3c8c654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133f3c8c654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3f3c8c654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133f3c8c65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darecentre.org.au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" name="Google Shape;21;p5"/>
          <p:cNvGrpSpPr/>
          <p:nvPr/>
        </p:nvGrpSpPr>
        <p:grpSpPr>
          <a:xfrm>
            <a:off x="2834612" y="5777053"/>
            <a:ext cx="6201409" cy="535650"/>
            <a:chOff x="559682" y="6119573"/>
            <a:chExt cx="6201409" cy="535650"/>
          </a:xfrm>
        </p:grpSpPr>
        <p:pic>
          <p:nvPicPr>
            <p:cNvPr id="22" name="Google Shape;22;p5" descr="A picture containing graphical user interfac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30620" y="6209583"/>
              <a:ext cx="1016405" cy="445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9831" y="6209583"/>
              <a:ext cx="1016405" cy="345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5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9682" y="6189990"/>
              <a:ext cx="1048132" cy="37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"/>
            <p:cNvPicPr preferRelativeResize="0"/>
            <p:nvPr/>
          </p:nvPicPr>
          <p:blipFill rotWithShape="1">
            <a:blip r:embed="rId5">
              <a:alphaModFix/>
            </a:blip>
            <a:srcRect l="11075" r="7622"/>
            <a:stretch/>
          </p:blipFill>
          <p:spPr>
            <a:xfrm>
              <a:off x="5708981" y="6119573"/>
              <a:ext cx="1052110" cy="516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08230" y="6141032"/>
              <a:ext cx="1178757" cy="4456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Google Shape;27;p5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6021" y="614484"/>
            <a:ext cx="2289830" cy="142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 descr="A picture containing food,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5761" y="906045"/>
            <a:ext cx="3911002" cy="840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3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sz="36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6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8885" b="454"/>
          <a:stretch/>
        </p:blipFill>
        <p:spPr>
          <a:xfrm>
            <a:off x="699248" y="645326"/>
            <a:ext cx="777860" cy="78841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/>
        </p:nvSpPr>
        <p:spPr>
          <a:xfrm>
            <a:off x="10084" y="6544464"/>
            <a:ext cx="12192000" cy="307777"/>
          </a:xfrm>
          <a:prstGeom prst="rect">
            <a:avLst/>
          </a:prstGeom>
          <a:gradFill>
            <a:gsLst>
              <a:gs pos="0">
                <a:srgbClr val="5D9147"/>
              </a:gs>
              <a:gs pos="100000">
                <a:srgbClr val="B8D43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sng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darecentre.org.au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3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sz="36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7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78885" b="454"/>
          <a:stretch/>
        </p:blipFill>
        <p:spPr>
          <a:xfrm>
            <a:off x="702888" y="648349"/>
            <a:ext cx="777847" cy="7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-3363" y="6544464"/>
            <a:ext cx="12192000" cy="307777"/>
          </a:xfrm>
          <a:prstGeom prst="rect">
            <a:avLst/>
          </a:prstGeom>
          <a:gradFill>
            <a:gsLst>
              <a:gs pos="0">
                <a:srgbClr val="5D9147"/>
              </a:gs>
              <a:gs pos="100000">
                <a:srgbClr val="B8D43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sng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darecentre.org.au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-3363" y="6544464"/>
            <a:ext cx="12192000" cy="307777"/>
          </a:xfrm>
          <a:prstGeom prst="rect">
            <a:avLst/>
          </a:prstGeom>
          <a:gradFill>
            <a:gsLst>
              <a:gs pos="0">
                <a:srgbClr val="5D9147"/>
              </a:gs>
              <a:gs pos="100000">
                <a:srgbClr val="B8D43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b="0" i="0" u="sng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darecentre.org.au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sv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524000" y="193587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en-GB" dirty="0">
                <a:effectLst/>
                <a:latin typeface="+mj-lt"/>
              </a:rPr>
              <a:t>Application of feedback particle filter with diffusion-map-based gain to state-space models </a:t>
            </a:r>
            <a:br>
              <a:rPr lang="en-GB" dirty="0">
                <a:effectLst/>
                <a:latin typeface="Helvetica" pitchFamily="2" charset="0"/>
              </a:rPr>
            </a:br>
            <a:endParaRPr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524000" y="398971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n-l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+mn-lt"/>
              </a:rPr>
              <a:t>Yiyi Ma</a:t>
            </a:r>
          </a:p>
          <a:p>
            <a:r>
              <a:rPr lang="en-US" dirty="0">
                <a:latin typeface="+mn-lt"/>
              </a:rPr>
              <a:t>Supervised by </a:t>
            </a:r>
            <a:r>
              <a:rPr lang="en-GB" dirty="0" err="1">
                <a:effectLst/>
                <a:latin typeface="+mn-lt"/>
              </a:rPr>
              <a:t>Dr.</a:t>
            </a:r>
            <a:r>
              <a:rPr lang="en-GB" dirty="0">
                <a:effectLst/>
                <a:latin typeface="+mn-lt"/>
              </a:rPr>
              <a:t> </a:t>
            </a:r>
            <a:r>
              <a:rPr lang="en-GB" dirty="0" err="1">
                <a:effectLst/>
                <a:latin typeface="+mn-lt"/>
              </a:rPr>
              <a:t>Sahani</a:t>
            </a:r>
            <a:r>
              <a:rPr lang="en-GB" dirty="0">
                <a:effectLst/>
                <a:latin typeface="+mn-lt"/>
              </a:rPr>
              <a:t> </a:t>
            </a:r>
            <a:r>
              <a:rPr lang="en-GB" dirty="0" err="1">
                <a:effectLst/>
                <a:latin typeface="+mn-lt"/>
              </a:rPr>
              <a:t>Pathiraja</a:t>
            </a:r>
            <a:r>
              <a:rPr lang="en-GB" dirty="0">
                <a:effectLst/>
                <a:latin typeface="+mn-lt"/>
              </a:rPr>
              <a:t>, Prof. Lucy Marshall and</a:t>
            </a:r>
            <a:endParaRPr lang="en-GB" dirty="0">
              <a:latin typeface="+mn-lt"/>
            </a:endParaRPr>
          </a:p>
          <a:p>
            <a:r>
              <a:rPr lang="en-GB" dirty="0">
                <a:effectLst/>
                <a:latin typeface="+mn-lt"/>
              </a:rPr>
              <a:t>Prof. Scott Sisson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F4E7B-CCBA-3EF4-95A6-221F06024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6189" y="1563947"/>
            <a:ext cx="5307106" cy="225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0">
              <a:buNone/>
            </a:pPr>
            <a:r>
              <a:rPr lang="en-GB" sz="2000" dirty="0"/>
              <a:t>Particle filter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endParaRPr lang="en-GB" altLang="zh-CN" sz="2000" dirty="0"/>
          </a:p>
          <a:p>
            <a:pPr marL="285750" indent="-285750"/>
            <a:r>
              <a:rPr lang="en-US" altLang="zh-CN" sz="1800" dirty="0"/>
              <a:t>resampling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avoid</a:t>
            </a:r>
            <a:r>
              <a:rPr lang="zh-CN" altLang="en-US" sz="1800" dirty="0"/>
              <a:t> </a:t>
            </a:r>
            <a:r>
              <a:rPr lang="en-US" altLang="zh-CN" sz="1800" dirty="0"/>
              <a:t>degeneracy</a:t>
            </a:r>
            <a:r>
              <a:rPr lang="zh-CN" altLang="en-US" sz="1800" dirty="0"/>
              <a:t> </a:t>
            </a:r>
            <a:r>
              <a:rPr lang="en-US" altLang="zh-CN" sz="1800" dirty="0"/>
              <a:t>cases</a:t>
            </a:r>
          </a:p>
          <a:p>
            <a:pPr marL="285750" indent="-285750"/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more</a:t>
            </a:r>
            <a:r>
              <a:rPr lang="zh-CN" altLang="en-US" sz="1800" dirty="0"/>
              <a:t> </a:t>
            </a:r>
            <a:r>
              <a:rPr lang="en-US" altLang="zh-CN" sz="1800" dirty="0"/>
              <a:t>particles</a:t>
            </a:r>
            <a:r>
              <a:rPr lang="zh-CN" altLang="en-US" sz="1800" dirty="0"/>
              <a:t> → </a:t>
            </a:r>
            <a:r>
              <a:rPr lang="en-US" altLang="zh-CN" sz="1800" dirty="0"/>
              <a:t>particle</a:t>
            </a:r>
            <a:r>
              <a:rPr lang="zh-CN" altLang="en-US" sz="1800" dirty="0"/>
              <a:t> </a:t>
            </a:r>
            <a:r>
              <a:rPr lang="en-US" altLang="zh-CN" sz="1800" dirty="0"/>
              <a:t>distribution</a:t>
            </a:r>
            <a:r>
              <a:rPr lang="zh-CN" altLang="en-US" sz="1800" dirty="0"/>
              <a:t> </a:t>
            </a:r>
            <a:r>
              <a:rPr lang="en-US" altLang="zh-CN" sz="1800" dirty="0"/>
              <a:t>closer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true</a:t>
            </a:r>
            <a:r>
              <a:rPr lang="zh-CN" altLang="en-US" sz="1800" dirty="0"/>
              <a:t> </a:t>
            </a:r>
            <a:r>
              <a:rPr lang="en-US" altLang="zh-CN" sz="1800" dirty="0"/>
              <a:t>posterior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/>
          </a:p>
        </p:txBody>
      </p:sp>
      <p:sp>
        <p:nvSpPr>
          <p:cNvPr id="5" name="Google Shape;114;g133f3c8c654_1_33">
            <a:extLst>
              <a:ext uri="{FF2B5EF4-FFF2-40B4-BE49-F238E27FC236}">
                <a16:creationId xmlns:a16="http://schemas.microsoft.com/office/drawing/2014/main" id="{876482E3-DE1D-3A6B-3FA4-4BAA4A8037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altLang="zh-CN" dirty="0">
                <a:latin typeface="+mj-lt"/>
              </a:rPr>
              <a:t>Methods: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benchmarks</a:t>
            </a:r>
            <a:endParaRPr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D7ED9-6A7F-0876-2445-842D40AC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" y="3465352"/>
            <a:ext cx="6260094" cy="2724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4E3920-BF8B-24AB-CFAF-236768045D9B}"/>
              </a:ext>
            </a:extLst>
          </p:cNvPr>
          <p:cNvSpPr txBox="1"/>
          <p:nvPr/>
        </p:nvSpPr>
        <p:spPr>
          <a:xfrm>
            <a:off x="0" y="6457890"/>
            <a:ext cx="976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Figure</a:t>
            </a:r>
            <a:r>
              <a:rPr lang="zh-CN" altLang="en-US" sz="1000" dirty="0"/>
              <a:t> </a:t>
            </a:r>
            <a:r>
              <a:rPr lang="en-US" altLang="zh-CN" sz="1000" dirty="0" err="1"/>
              <a:t>source:Application</a:t>
            </a:r>
            <a:r>
              <a:rPr lang="en-US" altLang="zh-CN" sz="1000" dirty="0"/>
              <a:t> of particle filtering for prognostics with measurement uncertainty in nuclear power plants - Scientific Figure on ResearchGate. Available from: https://</a:t>
            </a:r>
            <a:r>
              <a:rPr lang="en-US" altLang="zh-CN" sz="1000" dirty="0" err="1"/>
              <a:t>www.researchgate.net</a:t>
            </a:r>
            <a:r>
              <a:rPr lang="en-US" altLang="zh-CN" sz="1000" dirty="0"/>
              <a:t>/figure/Procedure-of-particle-filtering_fig3_326833097 [accessed 26 Nov, 2022]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C141E-7B17-000B-8532-A13DFE758C4C}"/>
              </a:ext>
            </a:extLst>
          </p:cNvPr>
          <p:cNvSpPr txBox="1"/>
          <p:nvPr/>
        </p:nvSpPr>
        <p:spPr>
          <a:xfrm>
            <a:off x="5413749" y="1347172"/>
            <a:ext cx="37974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Ensemble</a:t>
            </a:r>
            <a:r>
              <a:rPr lang="zh-CN" altLang="en-US" sz="2000" dirty="0"/>
              <a:t> </a:t>
            </a:r>
            <a:r>
              <a:rPr lang="en-US" altLang="zh-CN" sz="2000" dirty="0"/>
              <a:t>Kalman-</a:t>
            </a:r>
            <a:r>
              <a:rPr lang="en-US" altLang="zh-CN" sz="2000" dirty="0" err="1"/>
              <a:t>Bucy</a:t>
            </a:r>
            <a:r>
              <a:rPr lang="zh-CN" altLang="en-US" sz="2000" dirty="0"/>
              <a:t> </a:t>
            </a:r>
            <a:r>
              <a:rPr lang="en-US" altLang="zh-CN" sz="2000" dirty="0"/>
              <a:t>Filter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EnKBF</a:t>
            </a:r>
            <a:r>
              <a:rPr lang="en-US" altLang="zh-CN" sz="2000" dirty="0"/>
              <a:t>):</a:t>
            </a:r>
          </a:p>
          <a:p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Continuous</a:t>
            </a:r>
            <a:r>
              <a:rPr lang="zh-CN" altLang="en-US" sz="1600" dirty="0"/>
              <a:t> </a:t>
            </a:r>
            <a:r>
              <a:rPr lang="en-US" altLang="zh-CN" sz="1600" dirty="0"/>
              <a:t>version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 err="1"/>
              <a:t>EnKF</a:t>
            </a:r>
            <a:endParaRPr lang="en-US" altLang="zh-CN" sz="1600" dirty="0"/>
          </a:p>
          <a:p>
            <a:r>
              <a:rPr lang="en-US" altLang="zh-CN" sz="1600" dirty="0"/>
              <a:t>(</a:t>
            </a:r>
            <a:r>
              <a:rPr lang="en-US" altLang="zh-CN" sz="1600" dirty="0" err="1"/>
              <a:t>discretised</a:t>
            </a:r>
            <a:r>
              <a:rPr lang="zh-CN" altLang="en-US" sz="1600" dirty="0"/>
              <a:t> </a:t>
            </a:r>
            <a:r>
              <a:rPr lang="en-US" altLang="zh-CN" sz="1600" dirty="0"/>
              <a:t>formula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implementation)</a:t>
            </a:r>
            <a:endParaRPr lang="en-GB" altLang="zh-CN" sz="1600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BA6F2-71A8-4192-26C9-8C172468FB0E}"/>
              </a:ext>
            </a:extLst>
          </p:cNvPr>
          <p:cNvSpPr txBox="1"/>
          <p:nvPr/>
        </p:nvSpPr>
        <p:spPr>
          <a:xfrm>
            <a:off x="6208083" y="3205382"/>
            <a:ext cx="3561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Feedback</a:t>
            </a:r>
            <a:r>
              <a:rPr lang="zh-CN" altLang="en-US" sz="2000" dirty="0"/>
              <a:t> </a:t>
            </a:r>
            <a:r>
              <a:rPr lang="en-US" altLang="zh-CN" sz="2000" dirty="0"/>
              <a:t>Particle</a:t>
            </a:r>
            <a:r>
              <a:rPr lang="zh-CN" altLang="en-US" sz="2000" dirty="0"/>
              <a:t> </a:t>
            </a:r>
            <a:r>
              <a:rPr lang="en-US" altLang="zh-CN" sz="2000" dirty="0"/>
              <a:t>Filter:</a:t>
            </a:r>
            <a:endParaRPr lang="en-GB" altLang="zh-CN" sz="2000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F486A4-CAA5-F45E-D018-CEF8A278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20" y="3707143"/>
            <a:ext cx="3318692" cy="510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838B2-A3C1-C811-7D4F-ED5DE0395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266" y="2199149"/>
            <a:ext cx="3072678" cy="696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40E71E-27FC-B357-8849-7F6B72F783C7}"/>
                  </a:ext>
                </a:extLst>
              </p:cNvPr>
              <p:cNvSpPr txBox="1"/>
              <p:nvPr/>
            </p:nvSpPr>
            <p:spPr>
              <a:xfrm>
                <a:off x="6641366" y="4299330"/>
                <a:ext cx="502023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effectLst/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1600" b="1" i="1" smtClean="0"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sz="1600" dirty="0">
                    <a:effectLst/>
                    <a:latin typeface="Helvetica" pitchFamily="2" charset="0"/>
                  </a:rPr>
                  <a:t>:</a:t>
                </a:r>
                <a:r>
                  <a:rPr lang="zh-CN" altLang="en-US" sz="1600" dirty="0">
                    <a:effectLst/>
                    <a:latin typeface="Helvetica" pitchFamily="2" charset="0"/>
                  </a:rPr>
                  <a:t> </a:t>
                </a:r>
                <a:r>
                  <a:rPr lang="en-US" altLang="zh-CN" sz="1600" dirty="0">
                    <a:effectLst/>
                    <a:latin typeface="Helvetica" pitchFamily="2" charset="0"/>
                  </a:rPr>
                  <a:t>the</a:t>
                </a:r>
                <a:r>
                  <a:rPr lang="zh-CN" altLang="en-US" sz="1600" dirty="0">
                    <a:effectLst/>
                    <a:latin typeface="Helvetica" pitchFamily="2" charset="0"/>
                  </a:rPr>
                  <a:t> </a:t>
                </a:r>
                <a:r>
                  <a:rPr lang="en-GB" sz="1600" dirty="0">
                    <a:effectLst/>
                    <a:latin typeface="Helvetica" pitchFamily="2" charset="0"/>
                  </a:rPr>
                  <a:t>solution to the Euler-Lagrange boundary</a:t>
                </a:r>
              </a:p>
              <a:p>
                <a:pPr algn="just"/>
                <a:r>
                  <a:rPr lang="en-GB" sz="1600" dirty="0">
                    <a:effectLst/>
                    <a:latin typeface="Helvetica" pitchFamily="2" charset="0"/>
                  </a:rPr>
                  <a:t>value problem (E-L BVP) of the following form</a:t>
                </a:r>
                <a:r>
                  <a:rPr lang="en-US" altLang="zh-CN" sz="1600" dirty="0">
                    <a:effectLst/>
                    <a:latin typeface="Helvetica" pitchFamily="2" charset="0"/>
                  </a:rPr>
                  <a:t>:</a:t>
                </a:r>
                <a:endParaRPr lang="en-GB" sz="1600" dirty="0">
                  <a:effectLst/>
                  <a:latin typeface="Helvetica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40E71E-27FC-B357-8849-7F6B72F78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66" y="4299330"/>
                <a:ext cx="5020235" cy="800219"/>
              </a:xfrm>
              <a:prstGeom prst="rect">
                <a:avLst/>
              </a:prstGeom>
              <a:blipFill>
                <a:blip r:embed="rId5"/>
                <a:stretch>
                  <a:fillRect l="-504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E043D0B-D606-EE1E-EA15-840C8927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723" y="4917410"/>
            <a:ext cx="3717459" cy="5237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3991CA-C212-F942-01A8-550C40D36A46}"/>
              </a:ext>
            </a:extLst>
          </p:cNvPr>
          <p:cNvCxnSpPr/>
          <p:nvPr/>
        </p:nvCxnSpPr>
        <p:spPr>
          <a:xfrm>
            <a:off x="5679141" y="3237258"/>
            <a:ext cx="63066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566EFF-8E8A-C75E-7650-5F54CC6DA666}"/>
                  </a:ext>
                </a:extLst>
              </p:cNvPr>
              <p:cNvSpPr txBox="1"/>
              <p:nvPr/>
            </p:nvSpPr>
            <p:spPr>
              <a:xfrm>
                <a:off x="6641365" y="5564716"/>
                <a:ext cx="502023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effectLst/>
                    <a:latin typeface="Helvetica" pitchFamily="2" charset="0"/>
                  </a:rPr>
                  <a:t>:</a:t>
                </a:r>
                <a:r>
                  <a:rPr lang="zh-CN" altLang="en-US" sz="1600" dirty="0">
                    <a:effectLst/>
                    <a:latin typeface="Helvetica" pitchFamily="2" charset="0"/>
                  </a:rPr>
                  <a:t> </a:t>
                </a:r>
                <a:r>
                  <a:rPr lang="en-GB" sz="1600" dirty="0"/>
                  <a:t>the conditional distribution of a particle given the filtration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with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boundary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condition</a:t>
                </a:r>
                <a:endParaRPr lang="en-GB" sz="1600" dirty="0"/>
              </a:p>
              <a:p>
                <a:pPr algn="just"/>
                <a:endParaRPr lang="en-GB" sz="1600" dirty="0">
                  <a:effectLst/>
                  <a:latin typeface="Helvetica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566EFF-8E8A-C75E-7650-5F54CC6DA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65" y="5564716"/>
                <a:ext cx="5020235" cy="1046440"/>
              </a:xfrm>
              <a:prstGeom prst="rect">
                <a:avLst/>
              </a:prstGeom>
              <a:blipFill>
                <a:blip r:embed="rId7"/>
                <a:stretch>
                  <a:fillRect l="-504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A2D2180-BDC0-094D-75F9-C48300FED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648" y="6161825"/>
            <a:ext cx="2615235" cy="2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Google Shape;152;g135078e949a_0_7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584488" y="365125"/>
                <a:ext cx="9769200" cy="132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/>
              <a:p>
                <a:pPr lvl="0"/>
                <a:r>
                  <a:rPr lang="en-US" altLang="zh-CN" dirty="0">
                    <a:latin typeface="+mj-lt"/>
                  </a:rPr>
                  <a:t>Methods:</a:t>
                </a:r>
                <a:r>
                  <a:rPr lang="zh-CN" alt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j-lt"/>
                          </a:rPr>
                          <m:t>FPF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endParaRPr dirty="0">
                  <a:latin typeface="+mj-lt"/>
                </a:endParaRPr>
              </a:p>
            </p:txBody>
          </p:sp>
        </mc:Choice>
        <mc:Fallback xmlns="">
          <p:sp>
            <p:nvSpPr>
              <p:cNvPr id="152" name="Google Shape;152;g135078e949a_0_7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84488" y="365125"/>
                <a:ext cx="9769200" cy="1325700"/>
              </a:xfrm>
              <a:prstGeom prst="rect">
                <a:avLst/>
              </a:prstGeom>
              <a:blipFill>
                <a:blip r:embed="rId3"/>
                <a:stretch>
                  <a:fillRect l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40996546-74A5-BFFE-1A52-91F0079F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27" y="3987732"/>
            <a:ext cx="25908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A8C9D4-85A1-1F3B-525A-BCA0FE60C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68" y="3626787"/>
            <a:ext cx="2362200" cy="292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3BFBB9-7DDA-8005-6779-395B38C71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158" y="3962582"/>
            <a:ext cx="1866900" cy="342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2880A5-3E3D-50F6-2A45-06555E18F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328" y="4256339"/>
            <a:ext cx="1384300" cy="596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FC1ACC-599F-5801-C403-BDE3033645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252" y="4259627"/>
            <a:ext cx="21590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CA90D1-5512-7F09-B38B-B07BBEF51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3409" y="4862445"/>
            <a:ext cx="25019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7C6C83-AD37-9132-21DF-A3CF77F14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1631" y="1288054"/>
            <a:ext cx="1219200" cy="330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690ABA-3BE5-26D2-53EB-5A20638770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410072"/>
            <a:ext cx="6862489" cy="9123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7577C3-F1E0-0C6A-BA5C-D22500CEFD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1314" y="3607556"/>
            <a:ext cx="1003300" cy="355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3A68C37-1FDD-2E38-CB64-6DC119AD4C9E}"/>
              </a:ext>
            </a:extLst>
          </p:cNvPr>
          <p:cNvSpPr txBox="1"/>
          <p:nvPr/>
        </p:nvSpPr>
        <p:spPr>
          <a:xfrm>
            <a:off x="0" y="6490197"/>
            <a:ext cx="1234190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 err="1">
                <a:effectLst/>
                <a:latin typeface="Helvetica" pitchFamily="2" charset="0"/>
              </a:rPr>
              <a:t>Taghvaei</a:t>
            </a:r>
            <a:r>
              <a:rPr lang="en-GB" sz="900" dirty="0">
                <a:effectLst/>
                <a:latin typeface="Helvetica" pitchFamily="2" charset="0"/>
              </a:rPr>
              <a:t>, A., Mehta, P., </a:t>
            </a:r>
            <a:r>
              <a:rPr lang="en-GB" sz="900" dirty="0" err="1">
                <a:effectLst/>
                <a:latin typeface="Helvetica" pitchFamily="2" charset="0"/>
              </a:rPr>
              <a:t>Meyn</a:t>
            </a:r>
            <a:r>
              <a:rPr lang="en-GB" sz="900" dirty="0">
                <a:effectLst/>
                <a:latin typeface="Helvetica" pitchFamily="2" charset="0"/>
              </a:rPr>
              <a:t>, S. (2020). “Diffusion Map-based Algorithm for Gain</a:t>
            </a:r>
            <a:r>
              <a:rPr lang="zh-CN" altLang="en-US" sz="900" dirty="0">
                <a:effectLst/>
                <a:latin typeface="Helvetica" pitchFamily="2" charset="0"/>
              </a:rPr>
              <a:t> </a:t>
            </a:r>
            <a:r>
              <a:rPr lang="en-GB" sz="900" dirty="0">
                <a:effectLst/>
                <a:latin typeface="Helvetica" pitchFamily="2" charset="0"/>
              </a:rPr>
              <a:t>Function Approximation in the Feedback Particle Filter”. SIAM/ASA Journal on Uncertainty</a:t>
            </a:r>
            <a:r>
              <a:rPr lang="zh-CN" altLang="en-US" sz="900" dirty="0">
                <a:effectLst/>
                <a:latin typeface="Helvetica" pitchFamily="2" charset="0"/>
              </a:rPr>
              <a:t> </a:t>
            </a:r>
            <a:r>
              <a:rPr lang="en-GB" sz="900" dirty="0">
                <a:effectLst/>
                <a:latin typeface="Helvetica" pitchFamily="2" charset="0"/>
              </a:rPr>
              <a:t>Quantification 8.3, pp. 1090–1117. </a:t>
            </a:r>
            <a:r>
              <a:rPr lang="en-GB" sz="900" dirty="0" err="1">
                <a:effectLst/>
                <a:latin typeface="Helvetica" pitchFamily="2" charset="0"/>
              </a:rPr>
              <a:t>doi</a:t>
            </a:r>
            <a:r>
              <a:rPr lang="en-GB" sz="900" dirty="0">
                <a:effectLst/>
                <a:latin typeface="Helvetica" pitchFamily="2" charset="0"/>
              </a:rPr>
              <a:t>: 10.1137/19M124513X.</a:t>
            </a:r>
          </a:p>
          <a:p>
            <a:pPr algn="just"/>
            <a:r>
              <a:rPr lang="en-GB" sz="900" dirty="0">
                <a:effectLst/>
                <a:latin typeface="Helvetica" pitchFamily="2" charset="0"/>
              </a:rPr>
              <a:t>Yang, T., Mehta, P. G., </a:t>
            </a:r>
            <a:r>
              <a:rPr lang="en-GB" sz="900" dirty="0" err="1">
                <a:effectLst/>
                <a:latin typeface="Helvetica" pitchFamily="2" charset="0"/>
              </a:rPr>
              <a:t>Meyn</a:t>
            </a:r>
            <a:r>
              <a:rPr lang="en-GB" sz="900" dirty="0">
                <a:effectLst/>
                <a:latin typeface="Helvetica" pitchFamily="2" charset="0"/>
              </a:rPr>
              <a:t>, S. P. (2013). “Feedback Particle Filter”. IEEE Transactions</a:t>
            </a:r>
            <a:r>
              <a:rPr lang="zh-CN" altLang="en-US" sz="900" dirty="0">
                <a:effectLst/>
                <a:latin typeface="Helvetica" pitchFamily="2" charset="0"/>
              </a:rPr>
              <a:t> </a:t>
            </a:r>
            <a:r>
              <a:rPr lang="en-GB" sz="900" dirty="0">
                <a:effectLst/>
                <a:latin typeface="Helvetica" pitchFamily="2" charset="0"/>
              </a:rPr>
              <a:t>on Automatic Control 58.10, pp. 2465–2480. </a:t>
            </a:r>
            <a:r>
              <a:rPr lang="en-GB" sz="900" dirty="0" err="1">
                <a:effectLst/>
                <a:latin typeface="Helvetica" pitchFamily="2" charset="0"/>
              </a:rPr>
              <a:t>doi</a:t>
            </a:r>
            <a:r>
              <a:rPr lang="en-GB" sz="900" dirty="0">
                <a:effectLst/>
                <a:latin typeface="Helvetica" pitchFamily="2" charset="0"/>
              </a:rPr>
              <a:t>: 10.1109/TAC.2013.2258825.</a:t>
            </a:r>
          </a:p>
          <a:p>
            <a:pPr algn="just"/>
            <a:endParaRPr lang="en-GB" sz="900" dirty="0">
              <a:effectLst/>
              <a:latin typeface="Helvetica" pitchFamily="2" charset="0"/>
            </a:endParaRPr>
          </a:p>
          <a:p>
            <a:pPr algn="just"/>
            <a:endParaRPr lang="en-GB" sz="1200" dirty="0">
              <a:effectLst/>
              <a:latin typeface="Helvetica" pitchFamily="2" charset="0"/>
            </a:endParaRPr>
          </a:p>
          <a:p>
            <a:pPr algn="just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A3D6FB8-70A9-1FFD-F2AE-D7148BFE50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9469" y="1673999"/>
            <a:ext cx="36068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326E99-7D78-803C-A85D-D4F54380CC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3953" y="2154394"/>
            <a:ext cx="1803400" cy="4699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61AE265-B363-559E-45BB-79C992DD23DC}"/>
              </a:ext>
            </a:extLst>
          </p:cNvPr>
          <p:cNvSpPr txBox="1"/>
          <p:nvPr/>
        </p:nvSpPr>
        <p:spPr>
          <a:xfrm>
            <a:off x="513808" y="2217902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boundary</a:t>
            </a:r>
            <a:r>
              <a:rPr lang="zh-CN" altLang="en-US" dirty="0"/>
              <a:t> </a:t>
            </a:r>
            <a:r>
              <a:rPr lang="en-US" altLang="zh-CN" dirty="0"/>
              <a:t>condition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CE8418-4892-0085-1517-E6329DC9EE6D}"/>
              </a:ext>
            </a:extLst>
          </p:cNvPr>
          <p:cNvSpPr txBox="1"/>
          <p:nvPr/>
        </p:nvSpPr>
        <p:spPr>
          <a:xfrm>
            <a:off x="491336" y="177752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Poisson</a:t>
            </a:r>
            <a:r>
              <a:rPr lang="zh-CN" altLang="en-US" dirty="0"/>
              <a:t> </a:t>
            </a:r>
            <a:r>
              <a:rPr lang="en-US" altLang="zh-CN" dirty="0"/>
              <a:t>equation: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196E3B2-B63B-957B-17F7-356A48D030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6322" y="2961990"/>
            <a:ext cx="1600200" cy="31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05DA08-44A2-2079-655A-5885AA92C64D}"/>
                  </a:ext>
                </a:extLst>
              </p:cNvPr>
              <p:cNvSpPr txBox="1"/>
              <p:nvPr/>
            </p:nvSpPr>
            <p:spPr>
              <a:xfrm>
                <a:off x="527255" y="2635041"/>
                <a:ext cx="5057025" cy="326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P</a:t>
                </a:r>
                <a:r>
                  <a:rPr lang="en-GB" b="0" i="0" dirty="0" err="1">
                    <a:effectLst/>
                    <a:latin typeface="Arial" panose="020B0604020202020204" pitchFamily="34" charset="0"/>
                  </a:rPr>
                  <a:t>robability</a:t>
                </a:r>
                <a:r>
                  <a:rPr lang="en-GB" b="0" i="0" dirty="0">
                    <a:effectLst/>
                    <a:latin typeface="Arial" panose="020B0604020202020204" pitchFamily="34" charset="0"/>
                  </a:rPr>
                  <a:t>-weighted Laplacian</a:t>
                </a:r>
                <a:r>
                  <a:rPr lang="zh-CN" altLang="en-US" b="0" i="0" dirty="0"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altLang="zh-CN" b="0" i="0" dirty="0">
                    <a:effectLst/>
                    <a:latin typeface="Arial" panose="020B0604020202020204" pitchFamily="34" charset="0"/>
                  </a:rPr>
                  <a:t>operator</a:t>
                </a:r>
                <a:r>
                  <a:rPr lang="zh-CN" altLang="en-US" b="0" i="0" dirty="0"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05DA08-44A2-2079-655A-5885AA92C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55" y="2635041"/>
                <a:ext cx="5057025" cy="326949"/>
              </a:xfrm>
              <a:prstGeom prst="rect">
                <a:avLst/>
              </a:prstGeom>
              <a:blipFill>
                <a:blip r:embed="rId16"/>
                <a:stretch>
                  <a:fillRect l="-501" t="-740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FC6DED2-C164-5DAC-10B2-B401AFE073F9}"/>
              </a:ext>
            </a:extLst>
          </p:cNvPr>
          <p:cNvSpPr txBox="1"/>
          <p:nvPr/>
        </p:nvSpPr>
        <p:spPr>
          <a:xfrm>
            <a:off x="3167455" y="400707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,</a:t>
            </a:r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39F7C64-AFA1-FD73-6145-9EA07033C8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273" y="3276909"/>
            <a:ext cx="5334000" cy="30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0FB6B22-2C77-83AB-2744-D413A9A9A7C9}"/>
                  </a:ext>
                </a:extLst>
              </p:cNvPr>
              <p:cNvSpPr txBox="1"/>
              <p:nvPr/>
            </p:nvSpPr>
            <p:spPr>
              <a:xfrm>
                <a:off x="2048755" y="4454222"/>
                <a:ext cx="36149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0FB6B22-2C77-83AB-2744-D413A9A9A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55" y="4454222"/>
                <a:ext cx="361497" cy="21544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F1372A-0A47-88C4-2D46-B1F081F29B82}"/>
                  </a:ext>
                </a:extLst>
              </p:cNvPr>
              <p:cNvSpPr txBox="1"/>
              <p:nvPr/>
            </p:nvSpPr>
            <p:spPr>
              <a:xfrm>
                <a:off x="1580671" y="3008337"/>
                <a:ext cx="36149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F1372A-0A47-88C4-2D46-B1F081F29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671" y="3008337"/>
                <a:ext cx="361497" cy="215444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BDF9FBAD-20B2-BE06-8D7A-143EB0A58834}"/>
              </a:ext>
            </a:extLst>
          </p:cNvPr>
          <p:cNvSpPr txBox="1"/>
          <p:nvPr/>
        </p:nvSpPr>
        <p:spPr>
          <a:xfrm>
            <a:off x="448456" y="1619368"/>
            <a:ext cx="5334000" cy="1656295"/>
          </a:xfrm>
          <a:custGeom>
            <a:avLst/>
            <a:gdLst>
              <a:gd name="connsiteX0" fmla="*/ 0 w 5334000"/>
              <a:gd name="connsiteY0" fmla="*/ 0 h 1656295"/>
              <a:gd name="connsiteX1" fmla="*/ 613410 w 5334000"/>
              <a:gd name="connsiteY1" fmla="*/ 0 h 1656295"/>
              <a:gd name="connsiteX2" fmla="*/ 1120140 w 5334000"/>
              <a:gd name="connsiteY2" fmla="*/ 0 h 1656295"/>
              <a:gd name="connsiteX3" fmla="*/ 1893570 w 5334000"/>
              <a:gd name="connsiteY3" fmla="*/ 0 h 1656295"/>
              <a:gd name="connsiteX4" fmla="*/ 2506980 w 5334000"/>
              <a:gd name="connsiteY4" fmla="*/ 0 h 1656295"/>
              <a:gd name="connsiteX5" fmla="*/ 3120390 w 5334000"/>
              <a:gd name="connsiteY5" fmla="*/ 0 h 1656295"/>
              <a:gd name="connsiteX6" fmla="*/ 3893820 w 5334000"/>
              <a:gd name="connsiteY6" fmla="*/ 0 h 1656295"/>
              <a:gd name="connsiteX7" fmla="*/ 4453890 w 5334000"/>
              <a:gd name="connsiteY7" fmla="*/ 0 h 1656295"/>
              <a:gd name="connsiteX8" fmla="*/ 5334000 w 5334000"/>
              <a:gd name="connsiteY8" fmla="*/ 0 h 1656295"/>
              <a:gd name="connsiteX9" fmla="*/ 5334000 w 5334000"/>
              <a:gd name="connsiteY9" fmla="*/ 585224 h 1656295"/>
              <a:gd name="connsiteX10" fmla="*/ 5334000 w 5334000"/>
              <a:gd name="connsiteY10" fmla="*/ 1104197 h 1656295"/>
              <a:gd name="connsiteX11" fmla="*/ 5334000 w 5334000"/>
              <a:gd name="connsiteY11" fmla="*/ 1656295 h 1656295"/>
              <a:gd name="connsiteX12" fmla="*/ 4613910 w 5334000"/>
              <a:gd name="connsiteY12" fmla="*/ 1656295 h 1656295"/>
              <a:gd name="connsiteX13" fmla="*/ 3840480 w 5334000"/>
              <a:gd name="connsiteY13" fmla="*/ 1656295 h 1656295"/>
              <a:gd name="connsiteX14" fmla="*/ 3067050 w 5334000"/>
              <a:gd name="connsiteY14" fmla="*/ 1656295 h 1656295"/>
              <a:gd name="connsiteX15" fmla="*/ 2506980 w 5334000"/>
              <a:gd name="connsiteY15" fmla="*/ 1656295 h 1656295"/>
              <a:gd name="connsiteX16" fmla="*/ 1840230 w 5334000"/>
              <a:gd name="connsiteY16" fmla="*/ 1656295 h 1656295"/>
              <a:gd name="connsiteX17" fmla="*/ 1066800 w 5334000"/>
              <a:gd name="connsiteY17" fmla="*/ 1656295 h 1656295"/>
              <a:gd name="connsiteX18" fmla="*/ 0 w 5334000"/>
              <a:gd name="connsiteY18" fmla="*/ 1656295 h 1656295"/>
              <a:gd name="connsiteX19" fmla="*/ 0 w 5334000"/>
              <a:gd name="connsiteY19" fmla="*/ 1153886 h 1656295"/>
              <a:gd name="connsiteX20" fmla="*/ 0 w 5334000"/>
              <a:gd name="connsiteY20" fmla="*/ 634913 h 1656295"/>
              <a:gd name="connsiteX21" fmla="*/ 0 w 5334000"/>
              <a:gd name="connsiteY21" fmla="*/ 0 h 165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34000" h="1656295" extrusionOk="0">
                <a:moveTo>
                  <a:pt x="0" y="0"/>
                </a:moveTo>
                <a:cubicBezTo>
                  <a:pt x="188607" y="29689"/>
                  <a:pt x="345661" y="-18480"/>
                  <a:pt x="613410" y="0"/>
                </a:cubicBezTo>
                <a:cubicBezTo>
                  <a:pt x="881159" y="18480"/>
                  <a:pt x="949218" y="-6165"/>
                  <a:pt x="1120140" y="0"/>
                </a:cubicBezTo>
                <a:cubicBezTo>
                  <a:pt x="1291062" y="6165"/>
                  <a:pt x="1520345" y="28108"/>
                  <a:pt x="1893570" y="0"/>
                </a:cubicBezTo>
                <a:cubicBezTo>
                  <a:pt x="2266795" y="-28108"/>
                  <a:pt x="2312052" y="-14192"/>
                  <a:pt x="2506980" y="0"/>
                </a:cubicBezTo>
                <a:cubicBezTo>
                  <a:pt x="2701908" y="14192"/>
                  <a:pt x="2858005" y="9759"/>
                  <a:pt x="3120390" y="0"/>
                </a:cubicBezTo>
                <a:cubicBezTo>
                  <a:pt x="3382775" y="-9759"/>
                  <a:pt x="3511123" y="6627"/>
                  <a:pt x="3893820" y="0"/>
                </a:cubicBezTo>
                <a:cubicBezTo>
                  <a:pt x="4276517" y="-6627"/>
                  <a:pt x="4264140" y="18158"/>
                  <a:pt x="4453890" y="0"/>
                </a:cubicBezTo>
                <a:cubicBezTo>
                  <a:pt x="4643640" y="-18158"/>
                  <a:pt x="5128558" y="5573"/>
                  <a:pt x="5334000" y="0"/>
                </a:cubicBezTo>
                <a:cubicBezTo>
                  <a:pt x="5338171" y="130067"/>
                  <a:pt x="5326398" y="404368"/>
                  <a:pt x="5334000" y="585224"/>
                </a:cubicBezTo>
                <a:cubicBezTo>
                  <a:pt x="5341602" y="766080"/>
                  <a:pt x="5337625" y="966683"/>
                  <a:pt x="5334000" y="1104197"/>
                </a:cubicBezTo>
                <a:cubicBezTo>
                  <a:pt x="5330375" y="1241711"/>
                  <a:pt x="5349109" y="1510988"/>
                  <a:pt x="5334000" y="1656295"/>
                </a:cubicBezTo>
                <a:cubicBezTo>
                  <a:pt x="5091984" y="1672495"/>
                  <a:pt x="4899913" y="1660139"/>
                  <a:pt x="4613910" y="1656295"/>
                </a:cubicBezTo>
                <a:cubicBezTo>
                  <a:pt x="4327907" y="1652452"/>
                  <a:pt x="4209390" y="1631482"/>
                  <a:pt x="3840480" y="1656295"/>
                </a:cubicBezTo>
                <a:cubicBezTo>
                  <a:pt x="3471570" y="1681109"/>
                  <a:pt x="3440356" y="1673974"/>
                  <a:pt x="3067050" y="1656295"/>
                </a:cubicBezTo>
                <a:cubicBezTo>
                  <a:pt x="2693744" y="1638617"/>
                  <a:pt x="2701218" y="1638694"/>
                  <a:pt x="2506980" y="1656295"/>
                </a:cubicBezTo>
                <a:cubicBezTo>
                  <a:pt x="2312742" y="1673897"/>
                  <a:pt x="2055017" y="1654980"/>
                  <a:pt x="1840230" y="1656295"/>
                </a:cubicBezTo>
                <a:cubicBezTo>
                  <a:pt x="1625443" y="1657611"/>
                  <a:pt x="1238785" y="1673509"/>
                  <a:pt x="1066800" y="1656295"/>
                </a:cubicBezTo>
                <a:cubicBezTo>
                  <a:pt x="894815" y="1639082"/>
                  <a:pt x="292393" y="1650505"/>
                  <a:pt x="0" y="1656295"/>
                </a:cubicBezTo>
                <a:cubicBezTo>
                  <a:pt x="-1447" y="1518974"/>
                  <a:pt x="-9709" y="1259766"/>
                  <a:pt x="0" y="1153886"/>
                </a:cubicBezTo>
                <a:cubicBezTo>
                  <a:pt x="9709" y="1048006"/>
                  <a:pt x="6367" y="763130"/>
                  <a:pt x="0" y="634913"/>
                </a:cubicBezTo>
                <a:cubicBezTo>
                  <a:pt x="-6367" y="506696"/>
                  <a:pt x="-5597" y="211158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63D3E9-274B-0485-9655-72473CCDA26B}"/>
                  </a:ext>
                </a:extLst>
              </p:cNvPr>
              <p:cNvSpPr txBox="1"/>
              <p:nvPr/>
            </p:nvSpPr>
            <p:spPr>
              <a:xfrm>
                <a:off x="378952" y="5027629"/>
                <a:ext cx="2002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Let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then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63D3E9-274B-0485-9655-72473CCD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52" y="5027629"/>
                <a:ext cx="2002279" cy="307777"/>
              </a:xfrm>
              <a:prstGeom prst="rect">
                <a:avLst/>
              </a:prstGeom>
              <a:blipFill>
                <a:blip r:embed="rId20"/>
                <a:stretch>
                  <a:fillRect l="-629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E5C570F-A39D-56CA-CEE6-4F752C186DBF}"/>
                  </a:ext>
                </a:extLst>
              </p:cNvPr>
              <p:cNvSpPr txBox="1"/>
              <p:nvPr/>
            </p:nvSpPr>
            <p:spPr>
              <a:xfrm>
                <a:off x="7137329" y="2767071"/>
                <a:ext cx="51372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When the width of a Gaussian kernel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GB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600" dirty="0"/>
                          <m:t>FPF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identical</a:t>
                </a:r>
                <a:r>
                  <a:rPr lang="en-US" sz="1600" dirty="0"/>
                  <a:t> to </a:t>
                </a:r>
                <a:r>
                  <a:rPr lang="en-US" sz="1600" dirty="0" err="1"/>
                  <a:t>EnKBF</a:t>
                </a:r>
                <a:r>
                  <a:rPr lang="en-US" altLang="zh-CN" sz="1600" dirty="0"/>
                  <a:t>.</a:t>
                </a:r>
              </a:p>
              <a:p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The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approximation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error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converges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to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0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when</a:t>
                </a:r>
              </a:p>
              <a:p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and</a:t>
                </a:r>
                <a14:m>
                  <m:oMath xmlns:m="http://schemas.openxmlformats.org/officeDocument/2006/math">
                    <m:r>
                      <a:rPr lang="zh-CN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CN" sz="1600" dirty="0"/>
                  <a:t>.</a:t>
                </a:r>
                <a:endParaRPr lang="en-US" sz="1600" dirty="0"/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E5C570F-A39D-56CA-CEE6-4F752C18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29" y="2767071"/>
                <a:ext cx="5137292" cy="1323439"/>
              </a:xfrm>
              <a:prstGeom prst="rect">
                <a:avLst/>
              </a:prstGeom>
              <a:blipFill>
                <a:blip r:embed="rId21"/>
                <a:stretch>
                  <a:fillRect l="-494" t="-94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Freeform 131">
            <a:extLst>
              <a:ext uri="{FF2B5EF4-FFF2-40B4-BE49-F238E27FC236}">
                <a16:creationId xmlns:a16="http://schemas.microsoft.com/office/drawing/2014/main" id="{725A6FFA-2FE0-5B4C-B826-EEC0AD8F0B8C}"/>
              </a:ext>
            </a:extLst>
          </p:cNvPr>
          <p:cNvSpPr/>
          <p:nvPr/>
        </p:nvSpPr>
        <p:spPr>
          <a:xfrm>
            <a:off x="5081080" y="5752603"/>
            <a:ext cx="243955" cy="227291"/>
          </a:xfrm>
          <a:custGeom>
            <a:avLst/>
            <a:gdLst>
              <a:gd name="connsiteX0" fmla="*/ 125055 w 243955"/>
              <a:gd name="connsiteY0" fmla="*/ 204208 h 227291"/>
              <a:gd name="connsiteX1" fmla="*/ 1924 w 243955"/>
              <a:gd name="connsiteY1" fmla="*/ 184552 h 227291"/>
              <a:gd name="connsiteX2" fmla="*/ 63489 w 243955"/>
              <a:gd name="connsiteY2" fmla="*/ 17471 h 227291"/>
              <a:gd name="connsiteX3" fmla="*/ 239391 w 243955"/>
              <a:gd name="connsiteY3" fmla="*/ 27300 h 227291"/>
              <a:gd name="connsiteX4" fmla="*/ 186620 w 243955"/>
              <a:gd name="connsiteY4" fmla="*/ 214037 h 227291"/>
              <a:gd name="connsiteX5" fmla="*/ 125055 w 243955"/>
              <a:gd name="connsiteY5" fmla="*/ 204208 h 22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955" h="227291" extrusionOk="0">
                <a:moveTo>
                  <a:pt x="125055" y="204208"/>
                </a:moveTo>
                <a:cubicBezTo>
                  <a:pt x="91770" y="197752"/>
                  <a:pt x="6468" y="217820"/>
                  <a:pt x="1924" y="184552"/>
                </a:cubicBezTo>
                <a:cubicBezTo>
                  <a:pt x="-7529" y="153599"/>
                  <a:pt x="16399" y="43919"/>
                  <a:pt x="63489" y="17471"/>
                </a:cubicBezTo>
                <a:cubicBezTo>
                  <a:pt x="102642" y="-8323"/>
                  <a:pt x="218083" y="-1111"/>
                  <a:pt x="239391" y="27300"/>
                </a:cubicBezTo>
                <a:cubicBezTo>
                  <a:pt x="254292" y="56985"/>
                  <a:pt x="208054" y="182412"/>
                  <a:pt x="186620" y="214037"/>
                </a:cubicBezTo>
                <a:cubicBezTo>
                  <a:pt x="168480" y="246906"/>
                  <a:pt x="156381" y="208004"/>
                  <a:pt x="125055" y="204208"/>
                </a:cubicBezTo>
                <a:close/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1201 w 372990"/>
                      <a:gd name="connsiteY0" fmla="*/ 279399 h 310980"/>
                      <a:gd name="connsiteX1" fmla="*/ 2942 w 372990"/>
                      <a:gd name="connsiteY1" fmla="*/ 252505 h 310980"/>
                      <a:gd name="connsiteX2" fmla="*/ 97071 w 372990"/>
                      <a:gd name="connsiteY2" fmla="*/ 23905 h 310980"/>
                      <a:gd name="connsiteX3" fmla="*/ 366013 w 372990"/>
                      <a:gd name="connsiteY3" fmla="*/ 37352 h 310980"/>
                      <a:gd name="connsiteX4" fmla="*/ 285330 w 372990"/>
                      <a:gd name="connsiteY4" fmla="*/ 292846 h 310980"/>
                      <a:gd name="connsiteX5" fmla="*/ 191201 w 372990"/>
                      <a:gd name="connsiteY5" fmla="*/ 279399 h 31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2990" h="310980">
                        <a:moveTo>
                          <a:pt x="191201" y="279399"/>
                        </a:moveTo>
                        <a:cubicBezTo>
                          <a:pt x="144136" y="272676"/>
                          <a:pt x="18630" y="295087"/>
                          <a:pt x="2942" y="252505"/>
                        </a:cubicBezTo>
                        <a:cubicBezTo>
                          <a:pt x="-12746" y="209923"/>
                          <a:pt x="36559" y="59764"/>
                          <a:pt x="97071" y="23905"/>
                        </a:cubicBezTo>
                        <a:cubicBezTo>
                          <a:pt x="157583" y="-11954"/>
                          <a:pt x="334637" y="-7471"/>
                          <a:pt x="366013" y="37352"/>
                        </a:cubicBezTo>
                        <a:cubicBezTo>
                          <a:pt x="397389" y="82175"/>
                          <a:pt x="314465" y="248023"/>
                          <a:pt x="285330" y="292846"/>
                        </a:cubicBezTo>
                        <a:cubicBezTo>
                          <a:pt x="256195" y="337669"/>
                          <a:pt x="238266" y="286122"/>
                          <a:pt x="191201" y="279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9F077-E348-D9C2-177F-58CB3059774C}"/>
              </a:ext>
            </a:extLst>
          </p:cNvPr>
          <p:cNvSpPr txBox="1"/>
          <p:nvPr/>
        </p:nvSpPr>
        <p:spPr>
          <a:xfrm>
            <a:off x="3013350" y="3624219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9" grpId="0"/>
      <p:bldP spid="50" grpId="0"/>
      <p:bldP spid="55" grpId="0"/>
      <p:bldP spid="56" grpId="0"/>
      <p:bldP spid="57" grpId="0" animBg="1"/>
      <p:bldP spid="58" grpId="0"/>
      <p:bldP spid="131" grpId="0"/>
      <p:bldP spid="1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3D71-4647-A755-765B-687F2375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Relations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between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methods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E01AE3-4228-9932-CBD5-D634CCB3021F}"/>
                  </a:ext>
                </a:extLst>
              </p:cNvPr>
              <p:cNvSpPr txBox="1"/>
              <p:nvPr/>
            </p:nvSpPr>
            <p:spPr>
              <a:xfrm>
                <a:off x="198909" y="3013500"/>
                <a:ext cx="36309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400" dirty="0"/>
                            <m:t>PF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altLang="zh-CN" sz="2400" dirty="0"/>
              </a:p>
              <a:p>
                <a:pPr algn="ctr"/>
                <a:r>
                  <a:rPr lang="en-US" altLang="zh-CN" sz="2400" dirty="0"/>
                  <a:t>(truth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posterior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reference)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E01AE3-4228-9932-CBD5-D634CCB30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9" y="3013500"/>
                <a:ext cx="3630937" cy="830997"/>
              </a:xfrm>
              <a:prstGeom prst="rect">
                <a:avLst/>
              </a:prstGeom>
              <a:blipFill>
                <a:blip r:embed="rId2"/>
                <a:stretch>
                  <a:fillRect l="-2787" r="-278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498A091-1D6A-5F90-2BF2-99E63EAABA41}"/>
              </a:ext>
            </a:extLst>
          </p:cNvPr>
          <p:cNvSpPr txBox="1"/>
          <p:nvPr/>
        </p:nvSpPr>
        <p:spPr>
          <a:xfrm>
            <a:off x="5902819" y="4879561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DEnKF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7A332-46BA-1BB8-E7A6-356772AE83C3}"/>
              </a:ext>
            </a:extLst>
          </p:cNvPr>
          <p:cNvSpPr txBox="1"/>
          <p:nvPr/>
        </p:nvSpPr>
        <p:spPr>
          <a:xfrm>
            <a:off x="9258785" y="487956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EnKF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B6539-1558-8EE3-F4A7-992027D852EC}"/>
              </a:ext>
            </a:extLst>
          </p:cNvPr>
          <p:cNvSpPr txBox="1"/>
          <p:nvPr/>
        </p:nvSpPr>
        <p:spPr>
          <a:xfrm>
            <a:off x="9157493" y="196305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EnKBF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136CD2-B8D8-6CD3-1EC6-01A20B3B18C8}"/>
                  </a:ext>
                </a:extLst>
              </p:cNvPr>
              <p:cNvSpPr txBox="1"/>
              <p:nvPr/>
            </p:nvSpPr>
            <p:spPr>
              <a:xfrm>
                <a:off x="6035018" y="2029243"/>
                <a:ext cx="12255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400" dirty="0"/>
                            <m:t>FPF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136CD2-B8D8-6CD3-1EC6-01A20B3B1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18" y="2029243"/>
                <a:ext cx="122559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DDCABA-04BF-2DA4-3488-59CEAD447B6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260610" y="2260075"/>
            <a:ext cx="1748920" cy="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2E78C6-4349-D2D7-D5D7-6E4EDB34D999}"/>
                  </a:ext>
                </a:extLst>
              </p:cNvPr>
              <p:cNvSpPr txBox="1"/>
              <p:nvPr/>
            </p:nvSpPr>
            <p:spPr>
              <a:xfrm>
                <a:off x="7105530" y="1690688"/>
                <a:ext cx="215325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/>
                  <a:t>converge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to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when</a:t>
                </a:r>
                <a14:m>
                  <m:oMath xmlns:m="http://schemas.openxmlformats.org/officeDocument/2006/math">
                    <m:r>
                      <a:rPr lang="zh-CN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GB" sz="160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2E78C6-4349-D2D7-D5D7-6E4EDB34D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530" y="1690688"/>
                <a:ext cx="2153255" cy="800219"/>
              </a:xfrm>
              <a:prstGeom prst="rect">
                <a:avLst/>
              </a:prstGeom>
              <a:blipFill>
                <a:blip r:embed="rId4"/>
                <a:stretch>
                  <a:fillRect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E95D7B-EB31-6E44-362E-01742321E0CE}"/>
              </a:ext>
            </a:extLst>
          </p:cNvPr>
          <p:cNvCxnSpPr>
            <a:cxnSpLocks/>
          </p:cNvCxnSpPr>
          <p:nvPr/>
        </p:nvCxnSpPr>
        <p:spPr>
          <a:xfrm flipV="1">
            <a:off x="7274657" y="5213480"/>
            <a:ext cx="1748920" cy="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F55A7D-6289-47E7-845F-40128C5E1360}"/>
              </a:ext>
            </a:extLst>
          </p:cNvPr>
          <p:cNvSpPr txBox="1"/>
          <p:nvPr/>
        </p:nvSpPr>
        <p:spPr>
          <a:xfrm>
            <a:off x="7119577" y="4644093"/>
            <a:ext cx="215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deterministic</a:t>
            </a:r>
            <a:r>
              <a:rPr lang="zh-CN" altLang="en-US" sz="1600" dirty="0"/>
              <a:t> </a:t>
            </a:r>
            <a:endParaRPr lang="en-GB" altLang="zh-CN" sz="1600" dirty="0"/>
          </a:p>
          <a:p>
            <a:pPr algn="ctr"/>
            <a:r>
              <a:rPr lang="en-US" altLang="zh-CN" sz="1600" dirty="0"/>
              <a:t>version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791842-EE2D-FE00-62EA-02C891C9E850}"/>
              </a:ext>
            </a:extLst>
          </p:cNvPr>
          <p:cNvCxnSpPr>
            <a:cxnSpLocks/>
          </p:cNvCxnSpPr>
          <p:nvPr/>
        </p:nvCxnSpPr>
        <p:spPr>
          <a:xfrm>
            <a:off x="9705248" y="2655549"/>
            <a:ext cx="0" cy="184823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2A1B99-0CC6-74A6-2275-9C1A5E36FA7D}"/>
              </a:ext>
            </a:extLst>
          </p:cNvPr>
          <p:cNvSpPr txBox="1"/>
          <p:nvPr/>
        </p:nvSpPr>
        <p:spPr>
          <a:xfrm>
            <a:off x="9374151" y="3177635"/>
            <a:ext cx="18852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continuous</a:t>
            </a:r>
            <a:r>
              <a:rPr lang="zh-CN" altLang="en-US" sz="1600" dirty="0"/>
              <a:t> </a:t>
            </a:r>
            <a:endParaRPr lang="en-GB" altLang="zh-CN" sz="1600" dirty="0"/>
          </a:p>
          <a:p>
            <a:pPr algn="ctr"/>
            <a:r>
              <a:rPr lang="en-US" altLang="zh-CN" sz="1600" dirty="0"/>
              <a:t>version</a:t>
            </a:r>
            <a:endParaRPr lang="en-GB" sz="1600" dirty="0"/>
          </a:p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F5D28B-C221-B61E-F72E-2CF46817F4CD}"/>
              </a:ext>
            </a:extLst>
          </p:cNvPr>
          <p:cNvCxnSpPr>
            <a:cxnSpLocks/>
          </p:cNvCxnSpPr>
          <p:nvPr/>
        </p:nvCxnSpPr>
        <p:spPr>
          <a:xfrm flipH="1">
            <a:off x="3994004" y="3428999"/>
            <a:ext cx="2165931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0CC59AC-9EC3-AD2A-3327-5A3B976827EE}"/>
              </a:ext>
            </a:extLst>
          </p:cNvPr>
          <p:cNvSpPr txBox="1"/>
          <p:nvPr/>
        </p:nvSpPr>
        <p:spPr>
          <a:xfrm>
            <a:off x="3940694" y="2564380"/>
            <a:ext cx="227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Goals:</a:t>
            </a:r>
            <a:r>
              <a:rPr lang="zh-CN" altLang="en-US" sz="1600" dirty="0"/>
              <a:t> </a:t>
            </a:r>
            <a:endParaRPr lang="en-GB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fewer</a:t>
            </a:r>
            <a:r>
              <a:rPr lang="zh-CN" altLang="en-US" sz="1600" dirty="0"/>
              <a:t> </a:t>
            </a:r>
            <a:r>
              <a:rPr lang="en-US" altLang="zh-CN" sz="1600" dirty="0"/>
              <a:t>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better</a:t>
            </a:r>
            <a:r>
              <a:rPr lang="zh-CN" altLang="en-US" sz="1600" dirty="0"/>
              <a:t> </a:t>
            </a:r>
            <a:r>
              <a:rPr lang="en-US" altLang="zh-CN" sz="1600" dirty="0"/>
              <a:t>estimation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48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61F83-566A-743A-9246-1F93DA6A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1233" y="2789590"/>
            <a:ext cx="6849534" cy="1075619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altLang="zh-CN" sz="4800" dirty="0"/>
              <a:t>Experiment</a:t>
            </a:r>
            <a:r>
              <a:rPr lang="zh-CN" altLang="en-US" sz="4800" dirty="0"/>
              <a:t> </a:t>
            </a:r>
            <a:r>
              <a:rPr lang="en-US" altLang="zh-CN" sz="4800" dirty="0"/>
              <a:t>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564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63D73-1603-C42B-67C7-418066CE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Experiment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setting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1D755-2148-D15B-3FC3-C3DD9EAB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88" y="2412160"/>
            <a:ext cx="9430537" cy="1454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3F921-DB6E-74D6-A618-20D45F54D080}"/>
              </a:ext>
            </a:extLst>
          </p:cNvPr>
          <p:cNvSpPr txBox="1"/>
          <p:nvPr/>
        </p:nvSpPr>
        <p:spPr>
          <a:xfrm>
            <a:off x="4662128" y="3980329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Table:</a:t>
            </a:r>
            <a:r>
              <a:rPr lang="zh-CN" altLang="en-US" sz="1800" dirty="0"/>
              <a:t> </a:t>
            </a:r>
            <a:r>
              <a:rPr lang="en-US" altLang="zh-CN" sz="1800" dirty="0"/>
              <a:t>Settings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/>
              <a:t>Two</a:t>
            </a:r>
            <a:r>
              <a:rPr lang="zh-CN" altLang="en-US" sz="1800" dirty="0"/>
              <a:t> </a:t>
            </a:r>
            <a:r>
              <a:rPr lang="en-US" altLang="zh-CN" sz="1800" dirty="0"/>
              <a:t>Cases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142F-2707-1249-41A9-07A4F60D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Evaluation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Metrics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BE398-9D47-41BE-427D-CE1A5D76B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>
                <a:latin typeface="+mn-lt"/>
              </a:rPr>
              <a:t>RMSE: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ensemble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mean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could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be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not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informative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for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multimodal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posteriors.</a:t>
            </a:r>
          </a:p>
          <a:p>
            <a:endParaRPr lang="en-US" altLang="zh-CN" sz="2000" dirty="0">
              <a:latin typeface="+mn-lt"/>
            </a:endParaRPr>
          </a:p>
          <a:p>
            <a:r>
              <a:rPr lang="en-GB" sz="2000" b="0" i="0" u="none" strike="noStrike" dirty="0" err="1">
                <a:effectLst/>
                <a:latin typeface="+mn-lt"/>
              </a:rPr>
              <a:t>Kullback-Leibler</a:t>
            </a:r>
            <a:r>
              <a:rPr lang="en-GB" sz="2000" b="0" i="0" u="none" strike="noStrike" dirty="0">
                <a:effectLst/>
                <a:latin typeface="+mn-lt"/>
              </a:rPr>
              <a:t> divergence</a:t>
            </a:r>
            <a:r>
              <a:rPr lang="zh-CN" altLang="en-US" sz="2000" b="0" i="0" u="none" strike="noStrike" dirty="0">
                <a:effectLst/>
                <a:latin typeface="+mn-lt"/>
              </a:rPr>
              <a:t> </a:t>
            </a:r>
            <a:r>
              <a:rPr lang="en-US" altLang="zh-CN" sz="2000" b="0" i="0" u="none" strike="noStrike" dirty="0">
                <a:effectLst/>
                <a:latin typeface="+mn-lt"/>
              </a:rPr>
              <a:t>(KL)</a:t>
            </a:r>
            <a:r>
              <a:rPr lang="en-GB" sz="2000" b="0" i="0" u="none" strike="noStrike" dirty="0">
                <a:effectLst/>
                <a:latin typeface="+mn-lt"/>
              </a:rPr>
              <a:t>:</a:t>
            </a:r>
          </a:p>
          <a:p>
            <a:pPr marL="50800" indent="0">
              <a:buNone/>
            </a:pPr>
            <a:endParaRPr lang="en-US" altLang="zh-CN" sz="2000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r>
              <a:rPr lang="en-GB" sz="2000" b="0" i="0" u="none" strike="noStrike" dirty="0">
                <a:effectLst/>
                <a:latin typeface="Arial" panose="020B0604020202020204" pitchFamily="34" charset="0"/>
              </a:rPr>
              <a:t>Wasserstein metric</a:t>
            </a:r>
            <a:r>
              <a:rPr lang="zh-CN" altLang="en-US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sz="2000" b="0" i="0" u="none" strike="noStrike" dirty="0">
                <a:effectLst/>
                <a:latin typeface="Arial" panose="020B0604020202020204" pitchFamily="34" charset="0"/>
              </a:rPr>
              <a:t>(WS):</a:t>
            </a:r>
            <a:endParaRPr lang="en-US" sz="20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49ABA-FF6C-C108-0A0E-5F5F9AEC8D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68782" y="2145635"/>
            <a:ext cx="5181600" cy="4351338"/>
          </a:xfrm>
          <a:custGeom>
            <a:avLst/>
            <a:gdLst>
              <a:gd name="connsiteX0" fmla="*/ 0 w 5181600"/>
              <a:gd name="connsiteY0" fmla="*/ 0 h 4351338"/>
              <a:gd name="connsiteX1" fmla="*/ 595884 w 5181600"/>
              <a:gd name="connsiteY1" fmla="*/ 0 h 4351338"/>
              <a:gd name="connsiteX2" fmla="*/ 1088136 w 5181600"/>
              <a:gd name="connsiteY2" fmla="*/ 0 h 4351338"/>
              <a:gd name="connsiteX3" fmla="*/ 1839468 w 5181600"/>
              <a:gd name="connsiteY3" fmla="*/ 0 h 4351338"/>
              <a:gd name="connsiteX4" fmla="*/ 2435352 w 5181600"/>
              <a:gd name="connsiteY4" fmla="*/ 0 h 4351338"/>
              <a:gd name="connsiteX5" fmla="*/ 3031236 w 5181600"/>
              <a:gd name="connsiteY5" fmla="*/ 0 h 4351338"/>
              <a:gd name="connsiteX6" fmla="*/ 3782568 w 5181600"/>
              <a:gd name="connsiteY6" fmla="*/ 0 h 4351338"/>
              <a:gd name="connsiteX7" fmla="*/ 4326636 w 5181600"/>
              <a:gd name="connsiteY7" fmla="*/ 0 h 4351338"/>
              <a:gd name="connsiteX8" fmla="*/ 5181600 w 5181600"/>
              <a:gd name="connsiteY8" fmla="*/ 0 h 4351338"/>
              <a:gd name="connsiteX9" fmla="*/ 5181600 w 5181600"/>
              <a:gd name="connsiteY9" fmla="*/ 708646 h 4351338"/>
              <a:gd name="connsiteX10" fmla="*/ 5181600 w 5181600"/>
              <a:gd name="connsiteY10" fmla="*/ 1243239 h 4351338"/>
              <a:gd name="connsiteX11" fmla="*/ 5181600 w 5181600"/>
              <a:gd name="connsiteY11" fmla="*/ 1864859 h 4351338"/>
              <a:gd name="connsiteX12" fmla="*/ 5181600 w 5181600"/>
              <a:gd name="connsiteY12" fmla="*/ 2529992 h 4351338"/>
              <a:gd name="connsiteX13" fmla="*/ 5181600 w 5181600"/>
              <a:gd name="connsiteY13" fmla="*/ 3021072 h 4351338"/>
              <a:gd name="connsiteX14" fmla="*/ 5181600 w 5181600"/>
              <a:gd name="connsiteY14" fmla="*/ 3642692 h 4351338"/>
              <a:gd name="connsiteX15" fmla="*/ 5181600 w 5181600"/>
              <a:gd name="connsiteY15" fmla="*/ 4351338 h 4351338"/>
              <a:gd name="connsiteX16" fmla="*/ 4533900 w 5181600"/>
              <a:gd name="connsiteY16" fmla="*/ 4351338 h 4351338"/>
              <a:gd name="connsiteX17" fmla="*/ 3782568 w 5181600"/>
              <a:gd name="connsiteY17" fmla="*/ 4351338 h 4351338"/>
              <a:gd name="connsiteX18" fmla="*/ 3134868 w 5181600"/>
              <a:gd name="connsiteY18" fmla="*/ 4351338 h 4351338"/>
              <a:gd name="connsiteX19" fmla="*/ 2642616 w 5181600"/>
              <a:gd name="connsiteY19" fmla="*/ 4351338 h 4351338"/>
              <a:gd name="connsiteX20" fmla="*/ 2098548 w 5181600"/>
              <a:gd name="connsiteY20" fmla="*/ 4351338 h 4351338"/>
              <a:gd name="connsiteX21" fmla="*/ 1347216 w 5181600"/>
              <a:gd name="connsiteY21" fmla="*/ 4351338 h 4351338"/>
              <a:gd name="connsiteX22" fmla="*/ 699516 w 5181600"/>
              <a:gd name="connsiteY22" fmla="*/ 4351338 h 4351338"/>
              <a:gd name="connsiteX23" fmla="*/ 0 w 5181600"/>
              <a:gd name="connsiteY23" fmla="*/ 4351338 h 4351338"/>
              <a:gd name="connsiteX24" fmla="*/ 0 w 5181600"/>
              <a:gd name="connsiteY24" fmla="*/ 3729718 h 4351338"/>
              <a:gd name="connsiteX25" fmla="*/ 0 w 5181600"/>
              <a:gd name="connsiteY25" fmla="*/ 3238639 h 4351338"/>
              <a:gd name="connsiteX26" fmla="*/ 0 w 5181600"/>
              <a:gd name="connsiteY26" fmla="*/ 2747559 h 4351338"/>
              <a:gd name="connsiteX27" fmla="*/ 0 w 5181600"/>
              <a:gd name="connsiteY27" fmla="*/ 2082426 h 4351338"/>
              <a:gd name="connsiteX28" fmla="*/ 0 w 5181600"/>
              <a:gd name="connsiteY28" fmla="*/ 1547833 h 4351338"/>
              <a:gd name="connsiteX29" fmla="*/ 0 w 5181600"/>
              <a:gd name="connsiteY29" fmla="*/ 839187 h 4351338"/>
              <a:gd name="connsiteX30" fmla="*/ 0 w 5181600"/>
              <a:gd name="connsiteY30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1600" h="4351338" extrusionOk="0">
                <a:moveTo>
                  <a:pt x="0" y="0"/>
                </a:moveTo>
                <a:cubicBezTo>
                  <a:pt x="258512" y="-25518"/>
                  <a:pt x="452312" y="24459"/>
                  <a:pt x="595884" y="0"/>
                </a:cubicBezTo>
                <a:cubicBezTo>
                  <a:pt x="739456" y="-24459"/>
                  <a:pt x="962925" y="-18471"/>
                  <a:pt x="1088136" y="0"/>
                </a:cubicBezTo>
                <a:cubicBezTo>
                  <a:pt x="1213347" y="18471"/>
                  <a:pt x="1483727" y="29212"/>
                  <a:pt x="1839468" y="0"/>
                </a:cubicBezTo>
                <a:cubicBezTo>
                  <a:pt x="2195209" y="-29212"/>
                  <a:pt x="2149059" y="-6305"/>
                  <a:pt x="2435352" y="0"/>
                </a:cubicBezTo>
                <a:cubicBezTo>
                  <a:pt x="2721645" y="6305"/>
                  <a:pt x="2819513" y="-6891"/>
                  <a:pt x="3031236" y="0"/>
                </a:cubicBezTo>
                <a:cubicBezTo>
                  <a:pt x="3242959" y="6891"/>
                  <a:pt x="3562977" y="27620"/>
                  <a:pt x="3782568" y="0"/>
                </a:cubicBezTo>
                <a:cubicBezTo>
                  <a:pt x="4002159" y="-27620"/>
                  <a:pt x="4173413" y="-245"/>
                  <a:pt x="4326636" y="0"/>
                </a:cubicBezTo>
                <a:cubicBezTo>
                  <a:pt x="4479859" y="245"/>
                  <a:pt x="4912977" y="-40948"/>
                  <a:pt x="5181600" y="0"/>
                </a:cubicBezTo>
                <a:cubicBezTo>
                  <a:pt x="5203742" y="150652"/>
                  <a:pt x="5171364" y="488752"/>
                  <a:pt x="5181600" y="708646"/>
                </a:cubicBezTo>
                <a:cubicBezTo>
                  <a:pt x="5191836" y="928540"/>
                  <a:pt x="5185677" y="1062403"/>
                  <a:pt x="5181600" y="1243239"/>
                </a:cubicBezTo>
                <a:cubicBezTo>
                  <a:pt x="5177523" y="1424075"/>
                  <a:pt x="5177106" y="1682658"/>
                  <a:pt x="5181600" y="1864859"/>
                </a:cubicBezTo>
                <a:cubicBezTo>
                  <a:pt x="5186094" y="2047060"/>
                  <a:pt x="5162558" y="2218524"/>
                  <a:pt x="5181600" y="2529992"/>
                </a:cubicBezTo>
                <a:cubicBezTo>
                  <a:pt x="5200642" y="2841460"/>
                  <a:pt x="5187813" y="2871475"/>
                  <a:pt x="5181600" y="3021072"/>
                </a:cubicBezTo>
                <a:cubicBezTo>
                  <a:pt x="5175387" y="3170669"/>
                  <a:pt x="5178198" y="3460075"/>
                  <a:pt x="5181600" y="3642692"/>
                </a:cubicBezTo>
                <a:cubicBezTo>
                  <a:pt x="5185002" y="3825309"/>
                  <a:pt x="5192872" y="4035116"/>
                  <a:pt x="5181600" y="4351338"/>
                </a:cubicBezTo>
                <a:cubicBezTo>
                  <a:pt x="4926216" y="4359264"/>
                  <a:pt x="4785427" y="4337640"/>
                  <a:pt x="4533900" y="4351338"/>
                </a:cubicBezTo>
                <a:cubicBezTo>
                  <a:pt x="4282373" y="4365036"/>
                  <a:pt x="4109389" y="4318831"/>
                  <a:pt x="3782568" y="4351338"/>
                </a:cubicBezTo>
                <a:cubicBezTo>
                  <a:pt x="3455747" y="4383845"/>
                  <a:pt x="3405914" y="4366503"/>
                  <a:pt x="3134868" y="4351338"/>
                </a:cubicBezTo>
                <a:cubicBezTo>
                  <a:pt x="2863822" y="4336173"/>
                  <a:pt x="2783293" y="4355854"/>
                  <a:pt x="2642616" y="4351338"/>
                </a:cubicBezTo>
                <a:cubicBezTo>
                  <a:pt x="2501939" y="4346822"/>
                  <a:pt x="2347708" y="4368985"/>
                  <a:pt x="2098548" y="4351338"/>
                </a:cubicBezTo>
                <a:cubicBezTo>
                  <a:pt x="1849388" y="4333691"/>
                  <a:pt x="1698867" y="4358072"/>
                  <a:pt x="1347216" y="4351338"/>
                </a:cubicBezTo>
                <a:cubicBezTo>
                  <a:pt x="995565" y="4344604"/>
                  <a:pt x="949426" y="4333456"/>
                  <a:pt x="699516" y="4351338"/>
                </a:cubicBezTo>
                <a:cubicBezTo>
                  <a:pt x="449606" y="4369220"/>
                  <a:pt x="175770" y="4332473"/>
                  <a:pt x="0" y="4351338"/>
                </a:cubicBezTo>
                <a:cubicBezTo>
                  <a:pt x="-12029" y="4058608"/>
                  <a:pt x="-19880" y="4013496"/>
                  <a:pt x="0" y="3729718"/>
                </a:cubicBezTo>
                <a:cubicBezTo>
                  <a:pt x="19880" y="3445940"/>
                  <a:pt x="-20297" y="3474562"/>
                  <a:pt x="0" y="3238639"/>
                </a:cubicBezTo>
                <a:cubicBezTo>
                  <a:pt x="20297" y="3002716"/>
                  <a:pt x="18965" y="2936085"/>
                  <a:pt x="0" y="2747559"/>
                </a:cubicBezTo>
                <a:cubicBezTo>
                  <a:pt x="-18965" y="2559033"/>
                  <a:pt x="-17186" y="2391825"/>
                  <a:pt x="0" y="2082426"/>
                </a:cubicBezTo>
                <a:cubicBezTo>
                  <a:pt x="17186" y="1773027"/>
                  <a:pt x="-2858" y="1691751"/>
                  <a:pt x="0" y="1547833"/>
                </a:cubicBezTo>
                <a:cubicBezTo>
                  <a:pt x="2858" y="1403915"/>
                  <a:pt x="27802" y="1081155"/>
                  <a:pt x="0" y="839187"/>
                </a:cubicBezTo>
                <a:cubicBezTo>
                  <a:pt x="-27802" y="597219"/>
                  <a:pt x="435" y="349829"/>
                  <a:pt x="0" y="0"/>
                </a:cubicBezTo>
                <a:close/>
              </a:path>
            </a:pathLst>
          </a:custGeom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Evaluation</a:t>
            </a:r>
            <a:r>
              <a:rPr lang="zh-CN" altLang="en-US" sz="2000" dirty="0">
                <a:latin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</a:rPr>
              <a:t>scheme:</a:t>
            </a:r>
          </a:p>
          <a:p>
            <a:r>
              <a:rPr lang="en-US" altLang="zh-CN" sz="2000" dirty="0">
                <a:latin typeface="Arial" panose="020B0604020202020204" pitchFamily="34" charset="0"/>
              </a:rPr>
              <a:t>R</a:t>
            </a:r>
            <a:r>
              <a:rPr lang="en-US" altLang="zh-CN" sz="2000" b="0" i="0" u="none" strike="noStrike" dirty="0">
                <a:effectLst/>
                <a:latin typeface="Arial" panose="020B0604020202020204" pitchFamily="34" charset="0"/>
              </a:rPr>
              <a:t>andomly</a:t>
            </a:r>
            <a:r>
              <a:rPr lang="en-GB" sz="2000" b="0" i="0" u="none" strike="noStrike" dirty="0">
                <a:effectLst/>
                <a:latin typeface="Arial" panose="020B0604020202020204" pitchFamily="34" charset="0"/>
              </a:rPr>
              <a:t> select 10% of the time point</a:t>
            </a:r>
            <a:r>
              <a:rPr lang="en-US" altLang="zh-CN" sz="2000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pPr marL="50800" indent="0">
              <a:buNone/>
            </a:pPr>
            <a:r>
              <a:rPr lang="en-GB" sz="2000" b="0" i="0" u="none" strike="noStrike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altLang="zh-CN" sz="2000" dirty="0">
                <a:latin typeface="Arial" panose="020B0604020202020204" pitchFamily="34" charset="0"/>
              </a:rPr>
              <a:t>C</a:t>
            </a:r>
            <a:r>
              <a:rPr lang="en-GB" sz="2000" b="0" i="0" u="none" strike="noStrike" dirty="0" err="1">
                <a:effectLst/>
                <a:latin typeface="Arial" panose="020B0604020202020204" pitchFamily="34" charset="0"/>
              </a:rPr>
              <a:t>alculate</a:t>
            </a:r>
            <a:r>
              <a:rPr lang="en-GB" sz="2000" b="0" i="0" u="none" strike="noStrike" dirty="0">
                <a:effectLst/>
                <a:latin typeface="Arial" panose="020B0604020202020204" pitchFamily="34" charset="0"/>
              </a:rPr>
              <a:t> the corresponding score between the estimated marginal kernel density</a:t>
            </a:r>
            <a:r>
              <a:rPr lang="zh-CN" altLang="en-US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GB" sz="2000" b="0" i="0" u="none" strike="noStrike" dirty="0">
                <a:effectLst/>
                <a:latin typeface="Arial" panose="020B0604020202020204" pitchFamily="34" charset="0"/>
              </a:rPr>
              <a:t>and the reference density for each dimension. </a:t>
            </a:r>
          </a:p>
          <a:p>
            <a:pPr marL="50800" indent="0">
              <a:buNone/>
            </a:pPr>
            <a:endParaRPr lang="en-GB" sz="20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</a:rPr>
              <a:t>T</a:t>
            </a:r>
            <a:r>
              <a:rPr lang="en-GB" sz="2000" b="0" i="0" u="none" strike="noStrike" dirty="0" err="1">
                <a:effectLst/>
                <a:latin typeface="Arial" panose="020B0604020202020204" pitchFamily="34" charset="0"/>
              </a:rPr>
              <a:t>ake</a:t>
            </a:r>
            <a:r>
              <a:rPr lang="en-GB" sz="2000" b="0" i="0" u="none" strike="noStrike" dirty="0">
                <a:effectLst/>
                <a:latin typeface="Arial" panose="020B0604020202020204" pitchFamily="34" charset="0"/>
              </a:rPr>
              <a:t> the overall mean.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76BA2E-9397-0432-F053-860630E2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82" y="4633959"/>
            <a:ext cx="3522030" cy="444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96366E-4344-0F15-5A1A-BC0CCAD8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82" y="3429000"/>
            <a:ext cx="3235661" cy="5503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D6F304-8E45-649A-E8AF-C318A2B4A1F0}"/>
              </a:ext>
            </a:extLst>
          </p:cNvPr>
          <p:cNvSpPr txBox="1"/>
          <p:nvPr/>
        </p:nvSpPr>
        <p:spPr>
          <a:xfrm>
            <a:off x="6240555" y="1825625"/>
            <a:ext cx="5638054" cy="4351338"/>
          </a:xfrm>
          <a:custGeom>
            <a:avLst/>
            <a:gdLst>
              <a:gd name="connsiteX0" fmla="*/ 0 w 5638054"/>
              <a:gd name="connsiteY0" fmla="*/ 0 h 4351338"/>
              <a:gd name="connsiteX1" fmla="*/ 570070 w 5638054"/>
              <a:gd name="connsiteY1" fmla="*/ 0 h 4351338"/>
              <a:gd name="connsiteX2" fmla="*/ 1027379 w 5638054"/>
              <a:gd name="connsiteY2" fmla="*/ 0 h 4351338"/>
              <a:gd name="connsiteX3" fmla="*/ 1766590 w 5638054"/>
              <a:gd name="connsiteY3" fmla="*/ 0 h 4351338"/>
              <a:gd name="connsiteX4" fmla="*/ 2336660 w 5638054"/>
              <a:gd name="connsiteY4" fmla="*/ 0 h 4351338"/>
              <a:gd name="connsiteX5" fmla="*/ 2906730 w 5638054"/>
              <a:gd name="connsiteY5" fmla="*/ 0 h 4351338"/>
              <a:gd name="connsiteX6" fmla="*/ 3645942 w 5638054"/>
              <a:gd name="connsiteY6" fmla="*/ 0 h 4351338"/>
              <a:gd name="connsiteX7" fmla="*/ 4159631 w 5638054"/>
              <a:gd name="connsiteY7" fmla="*/ 0 h 4351338"/>
              <a:gd name="connsiteX8" fmla="*/ 4898842 w 5638054"/>
              <a:gd name="connsiteY8" fmla="*/ 0 h 4351338"/>
              <a:gd name="connsiteX9" fmla="*/ 5638054 w 5638054"/>
              <a:gd name="connsiteY9" fmla="*/ 0 h 4351338"/>
              <a:gd name="connsiteX10" fmla="*/ 5638054 w 5638054"/>
              <a:gd name="connsiteY10" fmla="*/ 621620 h 4351338"/>
              <a:gd name="connsiteX11" fmla="*/ 5638054 w 5638054"/>
              <a:gd name="connsiteY11" fmla="*/ 1243239 h 4351338"/>
              <a:gd name="connsiteX12" fmla="*/ 5638054 w 5638054"/>
              <a:gd name="connsiteY12" fmla="*/ 1908373 h 4351338"/>
              <a:gd name="connsiteX13" fmla="*/ 5638054 w 5638054"/>
              <a:gd name="connsiteY13" fmla="*/ 2399452 h 4351338"/>
              <a:gd name="connsiteX14" fmla="*/ 5638054 w 5638054"/>
              <a:gd name="connsiteY14" fmla="*/ 3021072 h 4351338"/>
              <a:gd name="connsiteX15" fmla="*/ 5638054 w 5638054"/>
              <a:gd name="connsiteY15" fmla="*/ 3642692 h 4351338"/>
              <a:gd name="connsiteX16" fmla="*/ 5638054 w 5638054"/>
              <a:gd name="connsiteY16" fmla="*/ 4351338 h 4351338"/>
              <a:gd name="connsiteX17" fmla="*/ 4955223 w 5638054"/>
              <a:gd name="connsiteY17" fmla="*/ 4351338 h 4351338"/>
              <a:gd name="connsiteX18" fmla="*/ 4328773 w 5638054"/>
              <a:gd name="connsiteY18" fmla="*/ 4351338 h 4351338"/>
              <a:gd name="connsiteX19" fmla="*/ 3871464 w 5638054"/>
              <a:gd name="connsiteY19" fmla="*/ 4351338 h 4351338"/>
              <a:gd name="connsiteX20" fmla="*/ 3357774 w 5638054"/>
              <a:gd name="connsiteY20" fmla="*/ 4351338 h 4351338"/>
              <a:gd name="connsiteX21" fmla="*/ 2618563 w 5638054"/>
              <a:gd name="connsiteY21" fmla="*/ 4351338 h 4351338"/>
              <a:gd name="connsiteX22" fmla="*/ 1992112 w 5638054"/>
              <a:gd name="connsiteY22" fmla="*/ 4351338 h 4351338"/>
              <a:gd name="connsiteX23" fmla="*/ 1478423 w 5638054"/>
              <a:gd name="connsiteY23" fmla="*/ 4351338 h 4351338"/>
              <a:gd name="connsiteX24" fmla="*/ 851973 w 5638054"/>
              <a:gd name="connsiteY24" fmla="*/ 4351338 h 4351338"/>
              <a:gd name="connsiteX25" fmla="*/ 0 w 5638054"/>
              <a:gd name="connsiteY25" fmla="*/ 4351338 h 4351338"/>
              <a:gd name="connsiteX26" fmla="*/ 0 w 5638054"/>
              <a:gd name="connsiteY26" fmla="*/ 3860258 h 4351338"/>
              <a:gd name="connsiteX27" fmla="*/ 0 w 5638054"/>
              <a:gd name="connsiteY27" fmla="*/ 3195125 h 4351338"/>
              <a:gd name="connsiteX28" fmla="*/ 0 w 5638054"/>
              <a:gd name="connsiteY28" fmla="*/ 2660532 h 4351338"/>
              <a:gd name="connsiteX29" fmla="*/ 0 w 5638054"/>
              <a:gd name="connsiteY29" fmla="*/ 1951886 h 4351338"/>
              <a:gd name="connsiteX30" fmla="*/ 0 w 5638054"/>
              <a:gd name="connsiteY30" fmla="*/ 1373780 h 4351338"/>
              <a:gd name="connsiteX31" fmla="*/ 0 w 5638054"/>
              <a:gd name="connsiteY31" fmla="*/ 882700 h 4351338"/>
              <a:gd name="connsiteX32" fmla="*/ 0 w 5638054"/>
              <a:gd name="connsiteY32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38054" h="4351338" extrusionOk="0">
                <a:moveTo>
                  <a:pt x="0" y="0"/>
                </a:moveTo>
                <a:cubicBezTo>
                  <a:pt x="257169" y="22097"/>
                  <a:pt x="420883" y="537"/>
                  <a:pt x="570070" y="0"/>
                </a:cubicBezTo>
                <a:cubicBezTo>
                  <a:pt x="719257" y="-537"/>
                  <a:pt x="933246" y="-19319"/>
                  <a:pt x="1027379" y="0"/>
                </a:cubicBezTo>
                <a:cubicBezTo>
                  <a:pt x="1121512" y="19319"/>
                  <a:pt x="1495186" y="23022"/>
                  <a:pt x="1766590" y="0"/>
                </a:cubicBezTo>
                <a:cubicBezTo>
                  <a:pt x="2037994" y="-23022"/>
                  <a:pt x="2175958" y="1001"/>
                  <a:pt x="2336660" y="0"/>
                </a:cubicBezTo>
                <a:cubicBezTo>
                  <a:pt x="2497362" y="-1001"/>
                  <a:pt x="2655831" y="-9934"/>
                  <a:pt x="2906730" y="0"/>
                </a:cubicBezTo>
                <a:cubicBezTo>
                  <a:pt x="3157629" y="9934"/>
                  <a:pt x="3392711" y="16947"/>
                  <a:pt x="3645942" y="0"/>
                </a:cubicBezTo>
                <a:cubicBezTo>
                  <a:pt x="3899173" y="-16947"/>
                  <a:pt x="3986545" y="-1106"/>
                  <a:pt x="4159631" y="0"/>
                </a:cubicBezTo>
                <a:cubicBezTo>
                  <a:pt x="4332717" y="1106"/>
                  <a:pt x="4535287" y="-14964"/>
                  <a:pt x="4898842" y="0"/>
                </a:cubicBezTo>
                <a:cubicBezTo>
                  <a:pt x="5262397" y="14964"/>
                  <a:pt x="5306386" y="20848"/>
                  <a:pt x="5638054" y="0"/>
                </a:cubicBezTo>
                <a:cubicBezTo>
                  <a:pt x="5641530" y="220857"/>
                  <a:pt x="5648686" y="408949"/>
                  <a:pt x="5638054" y="621620"/>
                </a:cubicBezTo>
                <a:cubicBezTo>
                  <a:pt x="5627422" y="834291"/>
                  <a:pt x="5631466" y="1065799"/>
                  <a:pt x="5638054" y="1243239"/>
                </a:cubicBezTo>
                <a:cubicBezTo>
                  <a:pt x="5644642" y="1420679"/>
                  <a:pt x="5623845" y="1594473"/>
                  <a:pt x="5638054" y="1908373"/>
                </a:cubicBezTo>
                <a:cubicBezTo>
                  <a:pt x="5652263" y="2222273"/>
                  <a:pt x="5640883" y="2255409"/>
                  <a:pt x="5638054" y="2399452"/>
                </a:cubicBezTo>
                <a:cubicBezTo>
                  <a:pt x="5635225" y="2543495"/>
                  <a:pt x="5634652" y="2838455"/>
                  <a:pt x="5638054" y="3021072"/>
                </a:cubicBezTo>
                <a:cubicBezTo>
                  <a:pt x="5641456" y="3203689"/>
                  <a:pt x="5628826" y="3514407"/>
                  <a:pt x="5638054" y="3642692"/>
                </a:cubicBezTo>
                <a:cubicBezTo>
                  <a:pt x="5647282" y="3770977"/>
                  <a:pt x="5643880" y="4142362"/>
                  <a:pt x="5638054" y="4351338"/>
                </a:cubicBezTo>
                <a:cubicBezTo>
                  <a:pt x="5470289" y="4321739"/>
                  <a:pt x="5214033" y="4384199"/>
                  <a:pt x="4955223" y="4351338"/>
                </a:cubicBezTo>
                <a:cubicBezTo>
                  <a:pt x="4696413" y="4318477"/>
                  <a:pt x="4483318" y="4381506"/>
                  <a:pt x="4328773" y="4351338"/>
                </a:cubicBezTo>
                <a:cubicBezTo>
                  <a:pt x="4174228" y="4321171"/>
                  <a:pt x="4086177" y="4347724"/>
                  <a:pt x="3871464" y="4351338"/>
                </a:cubicBezTo>
                <a:cubicBezTo>
                  <a:pt x="3656751" y="4354952"/>
                  <a:pt x="3593602" y="4359301"/>
                  <a:pt x="3357774" y="4351338"/>
                </a:cubicBezTo>
                <a:cubicBezTo>
                  <a:pt x="3121946" y="4343376"/>
                  <a:pt x="2942494" y="4381317"/>
                  <a:pt x="2618563" y="4351338"/>
                </a:cubicBezTo>
                <a:cubicBezTo>
                  <a:pt x="2294632" y="4321359"/>
                  <a:pt x="2210649" y="4327020"/>
                  <a:pt x="1992112" y="4351338"/>
                </a:cubicBezTo>
                <a:cubicBezTo>
                  <a:pt x="1773575" y="4375656"/>
                  <a:pt x="1609343" y="4331634"/>
                  <a:pt x="1478423" y="4351338"/>
                </a:cubicBezTo>
                <a:cubicBezTo>
                  <a:pt x="1347503" y="4371042"/>
                  <a:pt x="1059946" y="4378402"/>
                  <a:pt x="851973" y="4351338"/>
                </a:cubicBezTo>
                <a:cubicBezTo>
                  <a:pt x="644000" y="4324275"/>
                  <a:pt x="321715" y="4311810"/>
                  <a:pt x="0" y="4351338"/>
                </a:cubicBezTo>
                <a:cubicBezTo>
                  <a:pt x="13716" y="4166283"/>
                  <a:pt x="18965" y="4048784"/>
                  <a:pt x="0" y="3860258"/>
                </a:cubicBezTo>
                <a:cubicBezTo>
                  <a:pt x="-18965" y="3671732"/>
                  <a:pt x="-17186" y="3504524"/>
                  <a:pt x="0" y="3195125"/>
                </a:cubicBezTo>
                <a:cubicBezTo>
                  <a:pt x="17186" y="2885726"/>
                  <a:pt x="-2858" y="2804450"/>
                  <a:pt x="0" y="2660532"/>
                </a:cubicBezTo>
                <a:cubicBezTo>
                  <a:pt x="2858" y="2516614"/>
                  <a:pt x="27802" y="2193854"/>
                  <a:pt x="0" y="1951886"/>
                </a:cubicBezTo>
                <a:cubicBezTo>
                  <a:pt x="-27802" y="1709918"/>
                  <a:pt x="-14137" y="1639205"/>
                  <a:pt x="0" y="1373780"/>
                </a:cubicBezTo>
                <a:cubicBezTo>
                  <a:pt x="14137" y="1108355"/>
                  <a:pt x="-2065" y="1010153"/>
                  <a:pt x="0" y="882700"/>
                </a:cubicBezTo>
                <a:cubicBezTo>
                  <a:pt x="2065" y="755247"/>
                  <a:pt x="37481" y="255475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F07F04-14EB-1E01-211B-85D4BB44D4EE}"/>
              </a:ext>
            </a:extLst>
          </p:cNvPr>
          <p:cNvCxnSpPr/>
          <p:nvPr/>
        </p:nvCxnSpPr>
        <p:spPr>
          <a:xfrm>
            <a:off x="5231300" y="3004434"/>
            <a:ext cx="0" cy="22994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CD3BE5-788D-CDBC-FA53-E09F3E1643E0}"/>
              </a:ext>
            </a:extLst>
          </p:cNvPr>
          <p:cNvCxnSpPr>
            <a:cxnSpLocks/>
          </p:cNvCxnSpPr>
          <p:nvPr/>
        </p:nvCxnSpPr>
        <p:spPr>
          <a:xfrm>
            <a:off x="5427176" y="4154158"/>
            <a:ext cx="668824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2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DEC8C-FE20-893E-098A-312463AD4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2" y="1452282"/>
            <a:ext cx="7359166" cy="4915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195A668-03CE-0A55-287C-C4F12799FC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84488" y="365125"/>
                <a:ext cx="9769311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+mj-lt"/>
                  </a:rPr>
                  <a:t>L63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Case: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dirty="0">
                    <a:latin typeface="+mj-lt"/>
                  </a:rPr>
                  <a:t>election</a:t>
                </a:r>
                <a:r>
                  <a:rPr lang="zh-CN" altLang="en-US" dirty="0">
                    <a:latin typeface="+mj-lt"/>
                  </a:rPr>
                  <a:t> 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195A668-03CE-0A55-287C-C4F12799F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84488" y="365125"/>
                <a:ext cx="9769311" cy="1325563"/>
              </a:xfrm>
              <a:blipFill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59FE4-173B-FBCA-B327-D7C9ABB8C27F}"/>
                  </a:ext>
                </a:extLst>
              </p:cNvPr>
              <p:cNvSpPr txBox="1"/>
              <p:nvPr/>
            </p:nvSpPr>
            <p:spPr>
              <a:xfrm>
                <a:off x="7846708" y="2612265"/>
                <a:ext cx="4345292" cy="2580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Candidates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{0.002,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0.005,</a:t>
                </a:r>
                <a:r>
                  <a:rPr lang="zh-CN" altLang="en-US" sz="2000" dirty="0"/>
                  <a:t> </a:t>
                </a:r>
                <a:endParaRPr lang="en-GB" altLang="zh-CN" sz="2000" dirty="0"/>
              </a:p>
              <a:p>
                <a:r>
                  <a:rPr lang="en-US" altLang="zh-CN" sz="2000" dirty="0"/>
                  <a:t>0.02,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0.05</a:t>
                </a:r>
                <a:r>
                  <a:rPr lang="en-GB" sz="2000" dirty="0"/>
                  <a:t>, </a:t>
                </a:r>
                <a:r>
                  <a:rPr lang="en-US" altLang="zh-CN" sz="2000" dirty="0"/>
                  <a:t>0.2</a:t>
                </a:r>
                <a:r>
                  <a:rPr lang="en-GB" sz="2000" dirty="0"/>
                  <a:t>, </a:t>
                </a:r>
                <a:r>
                  <a:rPr lang="en-US" altLang="zh-CN" sz="2000" dirty="0"/>
                  <a:t>0.5</a:t>
                </a:r>
                <a:r>
                  <a:rPr lang="en-GB" sz="2000" dirty="0"/>
                  <a:t>, 2, 5, 2</a:t>
                </a:r>
                <a:r>
                  <a:rPr lang="en-US" altLang="zh-CN" sz="2000" dirty="0"/>
                  <a:t>0</a:t>
                </a:r>
                <a:r>
                  <a:rPr lang="en-GB" sz="2000" dirty="0"/>
                  <a:t>, 5</a:t>
                </a:r>
                <a:r>
                  <a:rPr lang="en-US" altLang="zh-CN" sz="2000" dirty="0"/>
                  <a:t>0}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fixed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</a:t>
                </a:r>
                <a:r>
                  <a:rPr lang="zh-CN" altLang="en-US" sz="2000" i="1" dirty="0"/>
                  <a:t> </a:t>
                </a:r>
                <a:endParaRPr lang="en-GB" altLang="zh-CN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𝐼𝑑</m:t>
                    </m:r>
                  </m:oMath>
                </a14:m>
                <a:endParaRPr lang="en-GB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𝐹𝑃𝐹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GB" altLang="zh-CN" sz="2000" b="0" i="1" dirty="0"/>
              </a:p>
              <a:p>
                <a:endParaRPr lang="en-US" sz="200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959FE4-173B-FBCA-B327-D7C9ABB8C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708" y="2612265"/>
                <a:ext cx="4345292" cy="2580963"/>
              </a:xfrm>
              <a:prstGeom prst="rect">
                <a:avLst/>
              </a:prstGeom>
              <a:blipFill>
                <a:blip r:embed="rId5"/>
                <a:stretch>
                  <a:fillRect l="-145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3c1cf1947_0_9"/>
          <p:cNvSpPr txBox="1">
            <a:spLocks noGrp="1"/>
          </p:cNvSpPr>
          <p:nvPr>
            <p:ph type="title"/>
          </p:nvPr>
        </p:nvSpPr>
        <p:spPr>
          <a:xfrm>
            <a:off x="1616019" y="302063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rPr lang="en-US" altLang="zh-CN" dirty="0">
                <a:latin typeface="+mj-lt"/>
              </a:rPr>
              <a:t>L63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Case: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Evaluation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Results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(N=30)</a:t>
            </a:r>
            <a:endParaRPr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D81CC59-69AB-BD60-437B-A3BB01EADA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9923118"/>
                  </p:ext>
                </p:extLst>
              </p:nvPr>
            </p:nvGraphicFramePr>
            <p:xfrm>
              <a:off x="3936000" y="1594892"/>
              <a:ext cx="4320000" cy="434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243790893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529172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9494754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133501186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RMSE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KL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WS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40906881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DEnKF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5.5592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66.7859</a:t>
                          </a: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0.2221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650194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5.8942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70.628</a:t>
                          </a:r>
                          <a:r>
                            <a:rPr lang="en-US" altLang="zh-CN" dirty="0"/>
                            <a:t>5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0.232</a:t>
                          </a:r>
                          <a:r>
                            <a:rPr lang="en-US" altLang="zh-CN" dirty="0"/>
                            <a:t>6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17107232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EnKBF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5.409</a:t>
                          </a:r>
                          <a:r>
                            <a:rPr lang="en-US" altLang="zh-CN" dirty="0"/>
                            <a:t>8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11.7348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0.085</a:t>
                          </a:r>
                          <a:r>
                            <a:rPr lang="en-US" altLang="zh-CN" dirty="0"/>
                            <a:t>7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25926272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FPF</a:t>
                          </a:r>
                          <a:r>
                            <a:rPr lang="zh-CN" altLang="en-US" dirty="0"/>
                            <a:t> </a:t>
                          </a:r>
                          <a:endParaRPr lang="en-GB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4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r>
                            <a:rPr lang="en-US" altLang="zh-CN" sz="1400" dirty="0"/>
                            <a:t>)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5.1431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10.7892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0.0812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152313486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FPF</a:t>
                          </a:r>
                          <a:r>
                            <a:rPr lang="zh-CN" altLang="en-US" dirty="0"/>
                            <a:t> </a:t>
                          </a:r>
                          <a:endParaRPr lang="en-GB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4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US" altLang="zh-CN" sz="1400" dirty="0"/>
                            <a:t>)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3.4789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10.137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0.0802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20194771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D81CC59-69AB-BD60-437B-A3BB01EADA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9923118"/>
                  </p:ext>
                </p:extLst>
              </p:nvPr>
            </p:nvGraphicFramePr>
            <p:xfrm>
              <a:off x="3936000" y="1594892"/>
              <a:ext cx="4320000" cy="434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243790893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529172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9494754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133501186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RMSE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KL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WS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40906881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DEnKF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5.5592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66.7859</a:t>
                          </a: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0.2221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650194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5.8942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70.628</a:t>
                          </a:r>
                          <a:r>
                            <a:rPr lang="en-US" altLang="zh-CN" dirty="0"/>
                            <a:t>5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0.232</a:t>
                          </a:r>
                          <a:r>
                            <a:rPr lang="en-US" altLang="zh-CN" dirty="0"/>
                            <a:t>6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17107232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EnKBF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5.409</a:t>
                          </a:r>
                          <a:r>
                            <a:rPr lang="en-US" altLang="zh-CN" dirty="0"/>
                            <a:t>8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11.7348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0.085</a:t>
                          </a:r>
                          <a:r>
                            <a:rPr lang="en-US" altLang="zh-CN" dirty="0"/>
                            <a:t>7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259262725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>
                        <a:blipFill>
                          <a:blip r:embed="rId3"/>
                          <a:stretch>
                            <a:fillRect t="-393103" r="-300000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5.1431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10.7892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0.0812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152313486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>
                        <a:blipFill>
                          <a:blip r:embed="rId3"/>
                          <a:stretch>
                            <a:fillRect t="-493103" r="-30000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3.4789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10.137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8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0.0802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2019477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ight Bracket 2">
            <a:extLst>
              <a:ext uri="{FF2B5EF4-FFF2-40B4-BE49-F238E27FC236}">
                <a16:creationId xmlns:a16="http://schemas.microsoft.com/office/drawing/2014/main" id="{E04D1339-3EEA-D502-831B-F9BEE94DABE2}"/>
              </a:ext>
            </a:extLst>
          </p:cNvPr>
          <p:cNvSpPr/>
          <p:nvPr/>
        </p:nvSpPr>
        <p:spPr>
          <a:xfrm>
            <a:off x="8396870" y="2330289"/>
            <a:ext cx="223024" cy="1438823"/>
          </a:xfrm>
          <a:prstGeom prst="rightBracke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00690-DFFF-F102-F025-26AD7015D410}"/>
              </a:ext>
            </a:extLst>
          </p:cNvPr>
          <p:cNvSpPr txBox="1"/>
          <p:nvPr/>
        </p:nvSpPr>
        <p:spPr>
          <a:xfrm>
            <a:off x="8760764" y="2895811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Discrete</a:t>
            </a:r>
            <a:r>
              <a:rPr lang="zh-CN" altLang="en-US" sz="1600" dirty="0"/>
              <a:t> </a:t>
            </a:r>
            <a:r>
              <a:rPr lang="en-US" altLang="zh-CN" sz="1600" dirty="0"/>
              <a:t>Methods</a:t>
            </a:r>
            <a:endParaRPr lang="en-US" sz="1600" dirty="0"/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0913EADE-F85E-3DB6-AA4F-8268D10331AE}"/>
              </a:ext>
            </a:extLst>
          </p:cNvPr>
          <p:cNvSpPr/>
          <p:nvPr/>
        </p:nvSpPr>
        <p:spPr>
          <a:xfrm>
            <a:off x="8396870" y="4021557"/>
            <a:ext cx="223024" cy="1777077"/>
          </a:xfrm>
          <a:prstGeom prst="rightBracke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38DCA-AFFC-AB52-87BA-D4D9A65CD49A}"/>
              </a:ext>
            </a:extLst>
          </p:cNvPr>
          <p:cNvSpPr txBox="1"/>
          <p:nvPr/>
        </p:nvSpPr>
        <p:spPr>
          <a:xfrm>
            <a:off x="8760764" y="4587079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Continuous</a:t>
            </a:r>
            <a:r>
              <a:rPr lang="zh-CN" altLang="en-US" sz="1600" dirty="0"/>
              <a:t> </a:t>
            </a:r>
            <a:r>
              <a:rPr lang="en-US" altLang="zh-CN" sz="1600" dirty="0"/>
              <a:t>Methods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223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3c1cf1947_0_9"/>
          <p:cNvSpPr txBox="1">
            <a:spLocks noGrp="1"/>
          </p:cNvSpPr>
          <p:nvPr>
            <p:ph type="title"/>
          </p:nvPr>
        </p:nvSpPr>
        <p:spPr>
          <a:xfrm>
            <a:off x="1616019" y="302063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rPr lang="en-US" altLang="zh-CN" dirty="0">
                <a:latin typeface="+mj-lt"/>
              </a:rPr>
              <a:t>L63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Case: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Evaluation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Results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(N=30)</a:t>
            </a:r>
            <a:endParaRPr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D4E67-E0BE-FF70-3BC8-1FADA1ACE61D}"/>
              </a:ext>
            </a:extLst>
          </p:cNvPr>
          <p:cNvSpPr txBox="1"/>
          <p:nvPr/>
        </p:nvSpPr>
        <p:spPr>
          <a:xfrm>
            <a:off x="3542256" y="6492875"/>
            <a:ext cx="5107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Figure:</a:t>
            </a:r>
            <a:r>
              <a:rPr lang="zh-CN" altLang="en-US" dirty="0"/>
              <a:t> </a:t>
            </a:r>
            <a:r>
              <a:rPr lang="en-US" altLang="zh-CN" dirty="0"/>
              <a:t>Snapshots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points.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B6EAB-3F2E-D111-782E-A4C2C0951036}"/>
              </a:ext>
            </a:extLst>
          </p:cNvPr>
          <p:cNvSpPr txBox="1"/>
          <p:nvPr/>
        </p:nvSpPr>
        <p:spPr>
          <a:xfrm>
            <a:off x="7321704" y="1124607"/>
            <a:ext cx="2346403" cy="5431330"/>
          </a:xfrm>
          <a:custGeom>
            <a:avLst/>
            <a:gdLst>
              <a:gd name="connsiteX0" fmla="*/ 0 w 2346403"/>
              <a:gd name="connsiteY0" fmla="*/ 0 h 5431330"/>
              <a:gd name="connsiteX1" fmla="*/ 563137 w 2346403"/>
              <a:gd name="connsiteY1" fmla="*/ 0 h 5431330"/>
              <a:gd name="connsiteX2" fmla="*/ 1079345 w 2346403"/>
              <a:gd name="connsiteY2" fmla="*/ 0 h 5431330"/>
              <a:gd name="connsiteX3" fmla="*/ 1712874 w 2346403"/>
              <a:gd name="connsiteY3" fmla="*/ 0 h 5431330"/>
              <a:gd name="connsiteX4" fmla="*/ 2346403 w 2346403"/>
              <a:gd name="connsiteY4" fmla="*/ 0 h 5431330"/>
              <a:gd name="connsiteX5" fmla="*/ 2346403 w 2346403"/>
              <a:gd name="connsiteY5" fmla="*/ 624603 h 5431330"/>
              <a:gd name="connsiteX6" fmla="*/ 2346403 w 2346403"/>
              <a:gd name="connsiteY6" fmla="*/ 1194893 h 5431330"/>
              <a:gd name="connsiteX7" fmla="*/ 2346403 w 2346403"/>
              <a:gd name="connsiteY7" fmla="*/ 1873809 h 5431330"/>
              <a:gd name="connsiteX8" fmla="*/ 2346403 w 2346403"/>
              <a:gd name="connsiteY8" fmla="*/ 2552725 h 5431330"/>
              <a:gd name="connsiteX9" fmla="*/ 2346403 w 2346403"/>
              <a:gd name="connsiteY9" fmla="*/ 3123015 h 5431330"/>
              <a:gd name="connsiteX10" fmla="*/ 2346403 w 2346403"/>
              <a:gd name="connsiteY10" fmla="*/ 3693304 h 5431330"/>
              <a:gd name="connsiteX11" fmla="*/ 2346403 w 2346403"/>
              <a:gd name="connsiteY11" fmla="*/ 4372221 h 5431330"/>
              <a:gd name="connsiteX12" fmla="*/ 2346403 w 2346403"/>
              <a:gd name="connsiteY12" fmla="*/ 5431330 h 5431330"/>
              <a:gd name="connsiteX13" fmla="*/ 1830194 w 2346403"/>
              <a:gd name="connsiteY13" fmla="*/ 5431330 h 5431330"/>
              <a:gd name="connsiteX14" fmla="*/ 1196666 w 2346403"/>
              <a:gd name="connsiteY14" fmla="*/ 5431330 h 5431330"/>
              <a:gd name="connsiteX15" fmla="*/ 656993 w 2346403"/>
              <a:gd name="connsiteY15" fmla="*/ 5431330 h 5431330"/>
              <a:gd name="connsiteX16" fmla="*/ 0 w 2346403"/>
              <a:gd name="connsiteY16" fmla="*/ 5431330 h 5431330"/>
              <a:gd name="connsiteX17" fmla="*/ 0 w 2346403"/>
              <a:gd name="connsiteY17" fmla="*/ 4643787 h 5431330"/>
              <a:gd name="connsiteX18" fmla="*/ 0 w 2346403"/>
              <a:gd name="connsiteY18" fmla="*/ 4127811 h 5431330"/>
              <a:gd name="connsiteX19" fmla="*/ 0 w 2346403"/>
              <a:gd name="connsiteY19" fmla="*/ 3557521 h 5431330"/>
              <a:gd name="connsiteX20" fmla="*/ 0 w 2346403"/>
              <a:gd name="connsiteY20" fmla="*/ 2987232 h 5431330"/>
              <a:gd name="connsiteX21" fmla="*/ 0 w 2346403"/>
              <a:gd name="connsiteY21" fmla="*/ 2362629 h 5431330"/>
              <a:gd name="connsiteX22" fmla="*/ 0 w 2346403"/>
              <a:gd name="connsiteY22" fmla="*/ 1575086 h 5431330"/>
              <a:gd name="connsiteX23" fmla="*/ 0 w 2346403"/>
              <a:gd name="connsiteY23" fmla="*/ 896169 h 5431330"/>
              <a:gd name="connsiteX24" fmla="*/ 0 w 2346403"/>
              <a:gd name="connsiteY24" fmla="*/ 0 h 54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6403" h="5431330" extrusionOk="0">
                <a:moveTo>
                  <a:pt x="0" y="0"/>
                </a:moveTo>
                <a:cubicBezTo>
                  <a:pt x="223864" y="-13046"/>
                  <a:pt x="331205" y="-2541"/>
                  <a:pt x="563137" y="0"/>
                </a:cubicBezTo>
                <a:cubicBezTo>
                  <a:pt x="795069" y="2541"/>
                  <a:pt x="968033" y="-5318"/>
                  <a:pt x="1079345" y="0"/>
                </a:cubicBezTo>
                <a:cubicBezTo>
                  <a:pt x="1190657" y="5318"/>
                  <a:pt x="1560745" y="-26461"/>
                  <a:pt x="1712874" y="0"/>
                </a:cubicBezTo>
                <a:cubicBezTo>
                  <a:pt x="1865003" y="26461"/>
                  <a:pt x="2191725" y="14849"/>
                  <a:pt x="2346403" y="0"/>
                </a:cubicBezTo>
                <a:cubicBezTo>
                  <a:pt x="2351169" y="271086"/>
                  <a:pt x="2370667" y="373890"/>
                  <a:pt x="2346403" y="624603"/>
                </a:cubicBezTo>
                <a:cubicBezTo>
                  <a:pt x="2322139" y="875316"/>
                  <a:pt x="2359700" y="1031195"/>
                  <a:pt x="2346403" y="1194893"/>
                </a:cubicBezTo>
                <a:cubicBezTo>
                  <a:pt x="2333107" y="1358591"/>
                  <a:pt x="2343297" y="1650578"/>
                  <a:pt x="2346403" y="1873809"/>
                </a:cubicBezTo>
                <a:cubicBezTo>
                  <a:pt x="2349509" y="2097040"/>
                  <a:pt x="2370337" y="2394415"/>
                  <a:pt x="2346403" y="2552725"/>
                </a:cubicBezTo>
                <a:cubicBezTo>
                  <a:pt x="2322469" y="2711035"/>
                  <a:pt x="2359284" y="2878441"/>
                  <a:pt x="2346403" y="3123015"/>
                </a:cubicBezTo>
                <a:cubicBezTo>
                  <a:pt x="2333523" y="3367589"/>
                  <a:pt x="2360655" y="3472644"/>
                  <a:pt x="2346403" y="3693304"/>
                </a:cubicBezTo>
                <a:cubicBezTo>
                  <a:pt x="2332151" y="3913964"/>
                  <a:pt x="2348599" y="4144220"/>
                  <a:pt x="2346403" y="4372221"/>
                </a:cubicBezTo>
                <a:cubicBezTo>
                  <a:pt x="2344207" y="4600222"/>
                  <a:pt x="2327510" y="5136877"/>
                  <a:pt x="2346403" y="5431330"/>
                </a:cubicBezTo>
                <a:cubicBezTo>
                  <a:pt x="2163900" y="5448174"/>
                  <a:pt x="2017338" y="5417479"/>
                  <a:pt x="1830194" y="5431330"/>
                </a:cubicBezTo>
                <a:cubicBezTo>
                  <a:pt x="1643050" y="5445181"/>
                  <a:pt x="1420726" y="5420358"/>
                  <a:pt x="1196666" y="5431330"/>
                </a:cubicBezTo>
                <a:cubicBezTo>
                  <a:pt x="972606" y="5442302"/>
                  <a:pt x="858062" y="5424501"/>
                  <a:pt x="656993" y="5431330"/>
                </a:cubicBezTo>
                <a:cubicBezTo>
                  <a:pt x="455924" y="5438159"/>
                  <a:pt x="196360" y="5458076"/>
                  <a:pt x="0" y="5431330"/>
                </a:cubicBezTo>
                <a:cubicBezTo>
                  <a:pt x="-18425" y="5046119"/>
                  <a:pt x="18869" y="4821819"/>
                  <a:pt x="0" y="4643787"/>
                </a:cubicBezTo>
                <a:cubicBezTo>
                  <a:pt x="-18869" y="4465755"/>
                  <a:pt x="10420" y="4242007"/>
                  <a:pt x="0" y="4127811"/>
                </a:cubicBezTo>
                <a:cubicBezTo>
                  <a:pt x="-10420" y="4013615"/>
                  <a:pt x="14509" y="3732633"/>
                  <a:pt x="0" y="3557521"/>
                </a:cubicBezTo>
                <a:cubicBezTo>
                  <a:pt x="-14509" y="3382409"/>
                  <a:pt x="23193" y="3130813"/>
                  <a:pt x="0" y="2987232"/>
                </a:cubicBezTo>
                <a:cubicBezTo>
                  <a:pt x="-23193" y="2843651"/>
                  <a:pt x="9851" y="2606222"/>
                  <a:pt x="0" y="2362629"/>
                </a:cubicBezTo>
                <a:cubicBezTo>
                  <a:pt x="-9851" y="2119036"/>
                  <a:pt x="-16586" y="1842770"/>
                  <a:pt x="0" y="1575086"/>
                </a:cubicBezTo>
                <a:cubicBezTo>
                  <a:pt x="16586" y="1307402"/>
                  <a:pt x="12771" y="1234845"/>
                  <a:pt x="0" y="896169"/>
                </a:cubicBezTo>
                <a:cubicBezTo>
                  <a:pt x="-12771" y="557493"/>
                  <a:pt x="16670" y="21662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566BF863-55E6-31F8-714D-3A0F3F548A91}"/>
              </a:ext>
            </a:extLst>
          </p:cNvPr>
          <p:cNvCxnSpPr/>
          <p:nvPr/>
        </p:nvCxnSpPr>
        <p:spPr>
          <a:xfrm>
            <a:off x="9813073" y="2464419"/>
            <a:ext cx="501805" cy="479503"/>
          </a:xfrm>
          <a:prstGeom prst="curvedConnector3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F1BE5F-0AC6-B403-5A81-125117E429C3}"/>
                  </a:ext>
                </a:extLst>
              </p:cNvPr>
              <p:cNvSpPr txBox="1"/>
              <p:nvPr/>
            </p:nvSpPr>
            <p:spPr>
              <a:xfrm>
                <a:off x="10314878" y="2943922"/>
                <a:ext cx="15183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600" dirty="0"/>
                  <a:t>Observed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dimension: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F1BE5F-0AC6-B403-5A81-125117E42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878" y="2943922"/>
                <a:ext cx="1518364" cy="584775"/>
              </a:xfrm>
              <a:prstGeom prst="rect">
                <a:avLst/>
              </a:prstGeom>
              <a:blipFill>
                <a:blip r:embed="rId3"/>
                <a:stretch>
                  <a:fillRect l="-2500" t="-212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BA89162-DCCF-9018-37E7-45B94F166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848" y="1124607"/>
            <a:ext cx="6880303" cy="543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3c1cf1947_0_9"/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rPr lang="en-US" altLang="zh-CN" dirty="0">
                <a:latin typeface="+mj-lt"/>
              </a:rPr>
              <a:t>L96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Case: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Evaluation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Results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(N=30)</a:t>
            </a:r>
            <a:endParaRPr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5531EB3-9C7F-CF8E-1CEE-2B1AFD871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272617"/>
                  </p:ext>
                </p:extLst>
              </p:nvPr>
            </p:nvGraphicFramePr>
            <p:xfrm>
              <a:off x="3936000" y="1837167"/>
              <a:ext cx="4320000" cy="3611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2437908937"/>
                        </a:ext>
                      </a:extLst>
                    </a:gridCol>
                    <a:gridCol w="1079506">
                      <a:extLst>
                        <a:ext uri="{9D8B030D-6E8A-4147-A177-3AD203B41FA5}">
                          <a16:colId xmlns:a16="http://schemas.microsoft.com/office/drawing/2014/main" val="2985291721"/>
                        </a:ext>
                      </a:extLst>
                    </a:gridCol>
                    <a:gridCol w="1080494">
                      <a:extLst>
                        <a:ext uri="{9D8B030D-6E8A-4147-A177-3AD203B41FA5}">
                          <a16:colId xmlns:a16="http://schemas.microsoft.com/office/drawing/2014/main" val="209494754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133501186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RMSE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KL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WS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40906881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DEnKF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3.2021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24.127</a:t>
                          </a:r>
                          <a:r>
                            <a:rPr lang="en-US" altLang="zh-CN" dirty="0"/>
                            <a:t>5</a:t>
                          </a:r>
                          <a:endParaRPr lang="en-GB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0.150</a:t>
                          </a:r>
                          <a:r>
                            <a:rPr lang="en-US" altLang="zh-CN" dirty="0"/>
                            <a:t>4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650194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3.5614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34.498</a:t>
                          </a:r>
                          <a:r>
                            <a:rPr lang="en-US" altLang="zh-CN" dirty="0"/>
                            <a:t>4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0.191</a:t>
                          </a:r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17107232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EnKBF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2.93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30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1.268</a:t>
                          </a:r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0.076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25926272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FPF</a:t>
                          </a:r>
                          <a:r>
                            <a:rPr lang="zh-CN" altLang="en-US" dirty="0"/>
                            <a:t> </a:t>
                          </a:r>
                          <a:endParaRPr lang="en-GB" altLang="zh-CN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4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US" altLang="zh-CN" sz="1400" dirty="0"/>
                            <a:t>)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3.1794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0.806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7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0.075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2019477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5531EB3-9C7F-CF8E-1CEE-2B1AFD871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272617"/>
                  </p:ext>
                </p:extLst>
              </p:nvPr>
            </p:nvGraphicFramePr>
            <p:xfrm>
              <a:off x="3936000" y="1837167"/>
              <a:ext cx="4320000" cy="3611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2437908937"/>
                        </a:ext>
                      </a:extLst>
                    </a:gridCol>
                    <a:gridCol w="1079506">
                      <a:extLst>
                        <a:ext uri="{9D8B030D-6E8A-4147-A177-3AD203B41FA5}">
                          <a16:colId xmlns:a16="http://schemas.microsoft.com/office/drawing/2014/main" val="2985291721"/>
                        </a:ext>
                      </a:extLst>
                    </a:gridCol>
                    <a:gridCol w="1080494">
                      <a:extLst>
                        <a:ext uri="{9D8B030D-6E8A-4147-A177-3AD203B41FA5}">
                          <a16:colId xmlns:a16="http://schemas.microsoft.com/office/drawing/2014/main" val="209494754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133501186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RMSE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KL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CN" dirty="0">
                              <a:latin typeface="+mn-lt"/>
                            </a:rPr>
                            <a:t>WS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40906881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DEnKF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3.2021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24.127</a:t>
                          </a:r>
                          <a:r>
                            <a:rPr lang="en-US" altLang="zh-CN" dirty="0"/>
                            <a:t>5</a:t>
                          </a:r>
                          <a:endParaRPr lang="en-GB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0.150</a:t>
                          </a:r>
                          <a:r>
                            <a:rPr lang="en-US" altLang="zh-CN" dirty="0"/>
                            <a:t>4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65019466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3.5614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34.498</a:t>
                          </a:r>
                          <a:r>
                            <a:rPr lang="en-US" altLang="zh-CN" dirty="0"/>
                            <a:t>4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0.191</a:t>
                          </a:r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171072321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EnKBF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2.93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30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1.268</a:t>
                          </a:r>
                          <a:r>
                            <a:rPr lang="en-US" altLang="zh-CN" dirty="0"/>
                            <a:t>1</a:t>
                          </a:r>
                          <a:endParaRPr lang="en-US" dirty="0"/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0.076</a:t>
                          </a:r>
                          <a:r>
                            <a:rPr lang="en-US" altLang="zh-CN" dirty="0"/>
                            <a:t>2</a:t>
                          </a:r>
                          <a:endParaRPr lang="en-US" dirty="0"/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3259262725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>
                        <a:blipFill>
                          <a:blip r:embed="rId3"/>
                          <a:stretch>
                            <a:fillRect t="-393103" r="-30000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3.1794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0.806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7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0.075</a:t>
                          </a:r>
                          <a:r>
                            <a:rPr lang="en-US" altLang="zh-CN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marL="90000"/>
                    </a:tc>
                    <a:extLst>
                      <a:ext uri="{0D108BD9-81ED-4DB2-BD59-A6C34878D82A}">
                        <a16:rowId xmlns:a16="http://schemas.microsoft.com/office/drawing/2014/main" val="2019477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ight Bracket 1">
            <a:extLst>
              <a:ext uri="{FF2B5EF4-FFF2-40B4-BE49-F238E27FC236}">
                <a16:creationId xmlns:a16="http://schemas.microsoft.com/office/drawing/2014/main" id="{96879255-1960-EFE4-E85C-13BF1472ECBB}"/>
              </a:ext>
            </a:extLst>
          </p:cNvPr>
          <p:cNvSpPr/>
          <p:nvPr/>
        </p:nvSpPr>
        <p:spPr>
          <a:xfrm>
            <a:off x="8396870" y="2631688"/>
            <a:ext cx="223024" cy="1304340"/>
          </a:xfrm>
          <a:prstGeom prst="rightBracke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DB9F9-09A5-29E8-813F-2FF222101D29}"/>
              </a:ext>
            </a:extLst>
          </p:cNvPr>
          <p:cNvSpPr txBox="1"/>
          <p:nvPr/>
        </p:nvSpPr>
        <p:spPr>
          <a:xfrm>
            <a:off x="8760764" y="3065088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Discrete</a:t>
            </a:r>
            <a:r>
              <a:rPr lang="zh-CN" altLang="en-US" sz="1600" dirty="0"/>
              <a:t> </a:t>
            </a:r>
            <a:r>
              <a:rPr lang="en-US" altLang="zh-CN" sz="1600" dirty="0"/>
              <a:t>Methods</a:t>
            </a:r>
            <a:endParaRPr lang="en-US" sz="1600" dirty="0"/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B6E10305-4B89-9628-8AFB-06DF70BAA7EF}"/>
              </a:ext>
            </a:extLst>
          </p:cNvPr>
          <p:cNvSpPr/>
          <p:nvPr/>
        </p:nvSpPr>
        <p:spPr>
          <a:xfrm>
            <a:off x="8396870" y="4037095"/>
            <a:ext cx="223024" cy="1304340"/>
          </a:xfrm>
          <a:prstGeom prst="rightBracke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6F81D-0554-CE53-A913-C198868AC1A2}"/>
              </a:ext>
            </a:extLst>
          </p:cNvPr>
          <p:cNvSpPr txBox="1"/>
          <p:nvPr/>
        </p:nvSpPr>
        <p:spPr>
          <a:xfrm>
            <a:off x="8760764" y="4519988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Continuous</a:t>
            </a:r>
            <a:r>
              <a:rPr lang="zh-CN" altLang="en-US" sz="1600" dirty="0"/>
              <a:t> </a:t>
            </a:r>
            <a:r>
              <a:rPr lang="en-US" altLang="zh-CN" sz="1600" dirty="0"/>
              <a:t>Methods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221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3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rPr lang="en-US" dirty="0">
                <a:latin typeface="+mn-lt"/>
              </a:rPr>
              <a:t>Outline</a:t>
            </a:r>
            <a:endParaRPr dirty="0">
              <a:latin typeface="+mn-lt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lang="en-US" dirty="0"/>
              <a:t>Background</a:t>
            </a: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lang="en-US" altLang="zh-CN" dirty="0"/>
              <a:t>Filtering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</a:p>
          <a:p>
            <a:pPr marL="9144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3c1cf1947_0_9"/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rPr lang="en-US" altLang="zh-CN" dirty="0">
                <a:latin typeface="+mj-lt"/>
              </a:rPr>
              <a:t>L96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Case: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Evaluation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Results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(N=30)</a:t>
            </a:r>
            <a:endParaRPr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D4E67-E0BE-FF70-3BC8-1FADA1ACE61D}"/>
              </a:ext>
            </a:extLst>
          </p:cNvPr>
          <p:cNvSpPr txBox="1"/>
          <p:nvPr/>
        </p:nvSpPr>
        <p:spPr>
          <a:xfrm>
            <a:off x="2175641" y="6492875"/>
            <a:ext cx="813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Figure:</a:t>
            </a:r>
            <a:r>
              <a:rPr lang="zh-CN" altLang="en-US" dirty="0"/>
              <a:t> </a:t>
            </a:r>
            <a:r>
              <a:rPr lang="en-US" altLang="zh-CN" dirty="0"/>
              <a:t>Snapshots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randomly</a:t>
            </a:r>
            <a:r>
              <a:rPr lang="zh-CN" altLang="en-US" dirty="0"/>
              <a:t> </a:t>
            </a:r>
            <a:r>
              <a:rPr lang="en-US" altLang="zh-CN" dirty="0"/>
              <a:t>chosen</a:t>
            </a:r>
            <a:r>
              <a:rPr lang="zh-CN" altLang="en-US" dirty="0"/>
              <a:t> </a:t>
            </a:r>
            <a:r>
              <a:rPr lang="en-US" altLang="zh-CN" dirty="0"/>
              <a:t>dimensions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points.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DC8CE-2975-D164-FDAF-3E127ACB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49" y="1211494"/>
            <a:ext cx="6743520" cy="5317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DA187-FBC2-BE1D-AC0B-9810493DDDC9}"/>
              </a:ext>
            </a:extLst>
          </p:cNvPr>
          <p:cNvSpPr txBox="1"/>
          <p:nvPr/>
        </p:nvSpPr>
        <p:spPr>
          <a:xfrm>
            <a:off x="2899317" y="1211494"/>
            <a:ext cx="2352907" cy="5317094"/>
          </a:xfrm>
          <a:custGeom>
            <a:avLst/>
            <a:gdLst>
              <a:gd name="connsiteX0" fmla="*/ 0 w 2352907"/>
              <a:gd name="connsiteY0" fmla="*/ 0 h 5317094"/>
              <a:gd name="connsiteX1" fmla="*/ 564698 w 2352907"/>
              <a:gd name="connsiteY1" fmla="*/ 0 h 5317094"/>
              <a:gd name="connsiteX2" fmla="*/ 1082337 w 2352907"/>
              <a:gd name="connsiteY2" fmla="*/ 0 h 5317094"/>
              <a:gd name="connsiteX3" fmla="*/ 1717622 w 2352907"/>
              <a:gd name="connsiteY3" fmla="*/ 0 h 5317094"/>
              <a:gd name="connsiteX4" fmla="*/ 2352907 w 2352907"/>
              <a:gd name="connsiteY4" fmla="*/ 0 h 5317094"/>
              <a:gd name="connsiteX5" fmla="*/ 2352907 w 2352907"/>
              <a:gd name="connsiteY5" fmla="*/ 611466 h 5317094"/>
              <a:gd name="connsiteX6" fmla="*/ 2352907 w 2352907"/>
              <a:gd name="connsiteY6" fmla="*/ 1169761 h 5317094"/>
              <a:gd name="connsiteX7" fmla="*/ 2352907 w 2352907"/>
              <a:gd name="connsiteY7" fmla="*/ 1834397 h 5317094"/>
              <a:gd name="connsiteX8" fmla="*/ 2352907 w 2352907"/>
              <a:gd name="connsiteY8" fmla="*/ 2499034 h 5317094"/>
              <a:gd name="connsiteX9" fmla="*/ 2352907 w 2352907"/>
              <a:gd name="connsiteY9" fmla="*/ 3057329 h 5317094"/>
              <a:gd name="connsiteX10" fmla="*/ 2352907 w 2352907"/>
              <a:gd name="connsiteY10" fmla="*/ 3615624 h 5317094"/>
              <a:gd name="connsiteX11" fmla="*/ 2352907 w 2352907"/>
              <a:gd name="connsiteY11" fmla="*/ 4280261 h 5317094"/>
              <a:gd name="connsiteX12" fmla="*/ 2352907 w 2352907"/>
              <a:gd name="connsiteY12" fmla="*/ 5317094 h 5317094"/>
              <a:gd name="connsiteX13" fmla="*/ 1835267 w 2352907"/>
              <a:gd name="connsiteY13" fmla="*/ 5317094 h 5317094"/>
              <a:gd name="connsiteX14" fmla="*/ 1199983 w 2352907"/>
              <a:gd name="connsiteY14" fmla="*/ 5317094 h 5317094"/>
              <a:gd name="connsiteX15" fmla="*/ 658814 w 2352907"/>
              <a:gd name="connsiteY15" fmla="*/ 5317094 h 5317094"/>
              <a:gd name="connsiteX16" fmla="*/ 0 w 2352907"/>
              <a:gd name="connsiteY16" fmla="*/ 5317094 h 5317094"/>
              <a:gd name="connsiteX17" fmla="*/ 0 w 2352907"/>
              <a:gd name="connsiteY17" fmla="*/ 4546115 h 5317094"/>
              <a:gd name="connsiteX18" fmla="*/ 0 w 2352907"/>
              <a:gd name="connsiteY18" fmla="*/ 4040991 h 5317094"/>
              <a:gd name="connsiteX19" fmla="*/ 0 w 2352907"/>
              <a:gd name="connsiteY19" fmla="*/ 3482697 h 5317094"/>
              <a:gd name="connsiteX20" fmla="*/ 0 w 2352907"/>
              <a:gd name="connsiteY20" fmla="*/ 2924402 h 5317094"/>
              <a:gd name="connsiteX21" fmla="*/ 0 w 2352907"/>
              <a:gd name="connsiteY21" fmla="*/ 2312936 h 5317094"/>
              <a:gd name="connsiteX22" fmla="*/ 0 w 2352907"/>
              <a:gd name="connsiteY22" fmla="*/ 1541957 h 5317094"/>
              <a:gd name="connsiteX23" fmla="*/ 0 w 2352907"/>
              <a:gd name="connsiteY23" fmla="*/ 877321 h 5317094"/>
              <a:gd name="connsiteX24" fmla="*/ 0 w 2352907"/>
              <a:gd name="connsiteY24" fmla="*/ 0 h 531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2907" h="5317094" extrusionOk="0">
                <a:moveTo>
                  <a:pt x="0" y="0"/>
                </a:moveTo>
                <a:cubicBezTo>
                  <a:pt x="153989" y="9830"/>
                  <a:pt x="420220" y="2497"/>
                  <a:pt x="564698" y="0"/>
                </a:cubicBezTo>
                <a:cubicBezTo>
                  <a:pt x="709176" y="-2497"/>
                  <a:pt x="949221" y="13821"/>
                  <a:pt x="1082337" y="0"/>
                </a:cubicBezTo>
                <a:cubicBezTo>
                  <a:pt x="1215453" y="-13821"/>
                  <a:pt x="1515198" y="29145"/>
                  <a:pt x="1717622" y="0"/>
                </a:cubicBezTo>
                <a:cubicBezTo>
                  <a:pt x="1920046" y="-29145"/>
                  <a:pt x="2220748" y="-14739"/>
                  <a:pt x="2352907" y="0"/>
                </a:cubicBezTo>
                <a:cubicBezTo>
                  <a:pt x="2382425" y="284880"/>
                  <a:pt x="2326049" y="317098"/>
                  <a:pt x="2352907" y="611466"/>
                </a:cubicBezTo>
                <a:cubicBezTo>
                  <a:pt x="2379765" y="905834"/>
                  <a:pt x="2325178" y="970941"/>
                  <a:pt x="2352907" y="1169761"/>
                </a:cubicBezTo>
                <a:cubicBezTo>
                  <a:pt x="2380636" y="1368582"/>
                  <a:pt x="2350792" y="1534633"/>
                  <a:pt x="2352907" y="1834397"/>
                </a:cubicBezTo>
                <a:cubicBezTo>
                  <a:pt x="2355022" y="2134161"/>
                  <a:pt x="2356608" y="2281479"/>
                  <a:pt x="2352907" y="2499034"/>
                </a:cubicBezTo>
                <a:cubicBezTo>
                  <a:pt x="2349206" y="2716589"/>
                  <a:pt x="2345413" y="2783385"/>
                  <a:pt x="2352907" y="3057329"/>
                </a:cubicBezTo>
                <a:cubicBezTo>
                  <a:pt x="2360401" y="3331273"/>
                  <a:pt x="2337507" y="3446224"/>
                  <a:pt x="2352907" y="3615624"/>
                </a:cubicBezTo>
                <a:cubicBezTo>
                  <a:pt x="2368307" y="3785024"/>
                  <a:pt x="2361245" y="4087016"/>
                  <a:pt x="2352907" y="4280261"/>
                </a:cubicBezTo>
                <a:cubicBezTo>
                  <a:pt x="2344569" y="4473506"/>
                  <a:pt x="2324525" y="4833631"/>
                  <a:pt x="2352907" y="5317094"/>
                </a:cubicBezTo>
                <a:cubicBezTo>
                  <a:pt x="2120734" y="5333403"/>
                  <a:pt x="2047343" y="5316244"/>
                  <a:pt x="1835267" y="5317094"/>
                </a:cubicBezTo>
                <a:cubicBezTo>
                  <a:pt x="1623191" y="5317944"/>
                  <a:pt x="1475454" y="5324916"/>
                  <a:pt x="1199983" y="5317094"/>
                </a:cubicBezTo>
                <a:cubicBezTo>
                  <a:pt x="924512" y="5309272"/>
                  <a:pt x="790673" y="5336239"/>
                  <a:pt x="658814" y="5317094"/>
                </a:cubicBezTo>
                <a:cubicBezTo>
                  <a:pt x="526955" y="5297949"/>
                  <a:pt x="188521" y="5335363"/>
                  <a:pt x="0" y="5317094"/>
                </a:cubicBezTo>
                <a:cubicBezTo>
                  <a:pt x="-12480" y="5148531"/>
                  <a:pt x="31888" y="4914110"/>
                  <a:pt x="0" y="4546115"/>
                </a:cubicBezTo>
                <a:cubicBezTo>
                  <a:pt x="-31888" y="4178120"/>
                  <a:pt x="5325" y="4185394"/>
                  <a:pt x="0" y="4040991"/>
                </a:cubicBezTo>
                <a:cubicBezTo>
                  <a:pt x="-5325" y="3896588"/>
                  <a:pt x="-23140" y="3643710"/>
                  <a:pt x="0" y="3482697"/>
                </a:cubicBezTo>
                <a:cubicBezTo>
                  <a:pt x="23140" y="3321684"/>
                  <a:pt x="15022" y="3155964"/>
                  <a:pt x="0" y="2924402"/>
                </a:cubicBezTo>
                <a:cubicBezTo>
                  <a:pt x="-15022" y="2692841"/>
                  <a:pt x="11595" y="2579215"/>
                  <a:pt x="0" y="2312936"/>
                </a:cubicBezTo>
                <a:cubicBezTo>
                  <a:pt x="-11595" y="2046657"/>
                  <a:pt x="19472" y="1809062"/>
                  <a:pt x="0" y="1541957"/>
                </a:cubicBezTo>
                <a:cubicBezTo>
                  <a:pt x="-19472" y="1274852"/>
                  <a:pt x="-14920" y="1147801"/>
                  <a:pt x="0" y="877321"/>
                </a:cubicBezTo>
                <a:cubicBezTo>
                  <a:pt x="14920" y="606841"/>
                  <a:pt x="-40279" y="435187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944C8CC-81FA-C3DE-32D0-F267B574AC0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14245" y="2665533"/>
            <a:ext cx="612740" cy="529683"/>
          </a:xfrm>
          <a:prstGeom prst="curvedConnector3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139429-F3F7-9381-BD35-65D80CF8853C}"/>
                  </a:ext>
                </a:extLst>
              </p:cNvPr>
              <p:cNvSpPr txBox="1"/>
              <p:nvPr/>
            </p:nvSpPr>
            <p:spPr>
              <a:xfrm>
                <a:off x="1090435" y="3429000"/>
                <a:ext cx="15183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600" dirty="0"/>
                  <a:t>Observed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dimension: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139429-F3F7-9381-BD35-65D80CF88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35" y="3429000"/>
                <a:ext cx="1518364" cy="584775"/>
              </a:xfrm>
              <a:prstGeom prst="rect">
                <a:avLst/>
              </a:prstGeom>
              <a:blipFill>
                <a:blip r:embed="rId4"/>
                <a:stretch>
                  <a:fillRect l="-1653"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6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4ea12446c_0_59"/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latin typeface="+mj-lt"/>
              </a:rPr>
              <a:t>Future works</a:t>
            </a:r>
            <a:endParaRPr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Google Shape;397;g134ea12446c_0_5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10909200" cy="435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914400" indent="-457200"/>
                <a:r>
                  <a:rPr lang="en-US" altLang="zh-CN" dirty="0"/>
                  <a:t>Search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high-dimensional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“non-Gaussian”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behaved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simulation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cases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performance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dirty="0"/>
                          <m:t>FPF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method.</a:t>
                </a:r>
              </a:p>
              <a:p>
                <a:pPr marL="914400" indent="-457200"/>
                <a:endParaRPr lang="en-US" altLang="zh-CN" dirty="0"/>
              </a:p>
              <a:p>
                <a:pPr marL="914400" indent="-457200"/>
                <a:r>
                  <a:rPr lang="en-US" altLang="zh-CN" dirty="0"/>
                  <a:t>Search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appropriate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hydrological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method.</a:t>
                </a:r>
              </a:p>
              <a:p>
                <a:pPr marL="914400" indent="-457200"/>
                <a:endParaRPr lang="en-US" altLang="zh-CN" dirty="0"/>
              </a:p>
              <a:p>
                <a:pPr marL="914400" indent="-457200"/>
                <a:endParaRPr dirty="0"/>
              </a:p>
            </p:txBody>
          </p:sp>
        </mc:Choice>
        <mc:Fallback xmlns="">
          <p:sp>
            <p:nvSpPr>
              <p:cNvPr id="397" name="Google Shape;397;g134ea12446c_0_5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10909200" cy="4351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35078e949a_0_94"/>
          <p:cNvSpPr txBox="1">
            <a:spLocks noGrp="1"/>
          </p:cNvSpPr>
          <p:nvPr>
            <p:ph type="title"/>
          </p:nvPr>
        </p:nvSpPr>
        <p:spPr>
          <a:xfrm>
            <a:off x="1347422" y="2766150"/>
            <a:ext cx="9769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dirty="0">
                <a:latin typeface="+mj-lt"/>
              </a:rPr>
              <a:t>Thank</a:t>
            </a:r>
            <a:r>
              <a:rPr lang="zh-CN" altLang="en-US" sz="4800" dirty="0">
                <a:latin typeface="+mj-lt"/>
              </a:rPr>
              <a:t> </a:t>
            </a:r>
            <a:r>
              <a:rPr lang="en-US" altLang="zh-CN" sz="4800" dirty="0">
                <a:latin typeface="+mj-lt"/>
              </a:rPr>
              <a:t>you</a:t>
            </a:r>
            <a:r>
              <a:rPr lang="zh-CN" altLang="en-US" sz="4800" dirty="0">
                <a:latin typeface="+mj-lt"/>
              </a:rPr>
              <a:t> </a:t>
            </a:r>
            <a:r>
              <a:rPr lang="en-US" altLang="zh-CN" sz="4800" dirty="0">
                <a:latin typeface="+mj-lt"/>
              </a:rPr>
              <a:t>for</a:t>
            </a:r>
            <a:r>
              <a:rPr lang="zh-CN" altLang="en-US" sz="4800" dirty="0">
                <a:latin typeface="+mj-lt"/>
              </a:rPr>
              <a:t> </a:t>
            </a:r>
            <a:r>
              <a:rPr lang="en-US" altLang="zh-CN" sz="4800" dirty="0">
                <a:latin typeface="+mj-lt"/>
              </a:rPr>
              <a:t>listening!</a:t>
            </a:r>
            <a:endParaRPr sz="4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61F83-566A-743A-9246-1F93DA6A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1233" y="2789590"/>
            <a:ext cx="6849534" cy="1075619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zh-CN" altLang="en-US" sz="4800" dirty="0">
                <a:latin typeface="+mj-lt"/>
              </a:rPr>
              <a:t> </a:t>
            </a:r>
            <a:r>
              <a:rPr lang="en-US" altLang="zh-CN" sz="4800" dirty="0">
                <a:latin typeface="+mj-lt"/>
              </a:rPr>
              <a:t>Background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25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499D-3623-2FE9-0F59-F1FCAEA0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48" y="227110"/>
            <a:ext cx="9769311" cy="1325563"/>
          </a:xfrm>
        </p:spPr>
        <p:txBody>
          <a:bodyPr/>
          <a:lstStyle/>
          <a:p>
            <a:r>
              <a:rPr lang="en-US" altLang="zh-CN" dirty="0">
                <a:latin typeface="+mj-lt"/>
              </a:rPr>
              <a:t>Background: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system</a:t>
            </a:r>
            <a:endParaRPr lang="en-US" dirty="0">
              <a:latin typeface="+mj-lt"/>
            </a:endParaRPr>
          </a:p>
        </p:txBody>
      </p:sp>
      <p:pic>
        <p:nvPicPr>
          <p:cNvPr id="9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B0DE418-802C-BD5B-ECE7-E0E425BF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8" y="2197503"/>
            <a:ext cx="5257654" cy="36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C6FACB-17C3-C5AE-173F-68FB8DE0160E}"/>
              </a:ext>
            </a:extLst>
          </p:cNvPr>
          <p:cNvSpPr txBox="1"/>
          <p:nvPr/>
        </p:nvSpPr>
        <p:spPr>
          <a:xfrm>
            <a:off x="244495" y="1609741"/>
            <a:ext cx="4666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Natural</a:t>
            </a:r>
            <a:r>
              <a:rPr lang="zh-CN" altLang="en-US" sz="2400" dirty="0"/>
              <a:t> </a:t>
            </a:r>
            <a:r>
              <a:rPr lang="en-US" altLang="zh-CN" sz="2400" dirty="0"/>
              <a:t>System:</a:t>
            </a:r>
          </a:p>
          <a:p>
            <a:endParaRPr lang="en-US" sz="6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3AB22-B36B-3256-40AD-15C283C2C39B}"/>
              </a:ext>
            </a:extLst>
          </p:cNvPr>
          <p:cNvSpPr txBox="1"/>
          <p:nvPr/>
        </p:nvSpPr>
        <p:spPr>
          <a:xfrm>
            <a:off x="6005967" y="4846216"/>
            <a:ext cx="517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State-Space</a:t>
            </a:r>
            <a:r>
              <a:rPr lang="zh-CN" altLang="en-US" sz="2400" dirty="0"/>
              <a:t> </a:t>
            </a:r>
            <a:r>
              <a:rPr lang="en-US" altLang="zh-CN" sz="2400" dirty="0"/>
              <a:t>model:</a:t>
            </a:r>
            <a:endParaRPr lang="en-US" sz="24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217654E-C614-B0FF-AC37-C126FE637940}"/>
              </a:ext>
            </a:extLst>
          </p:cNvPr>
          <p:cNvSpPr/>
          <p:nvPr/>
        </p:nvSpPr>
        <p:spPr>
          <a:xfrm rot="8671185">
            <a:off x="8199612" y="2638216"/>
            <a:ext cx="845423" cy="461665"/>
          </a:xfrm>
          <a:custGeom>
            <a:avLst/>
            <a:gdLst>
              <a:gd name="connsiteX0" fmla="*/ 0 w 845423"/>
              <a:gd name="connsiteY0" fmla="*/ 115416 h 461665"/>
              <a:gd name="connsiteX1" fmla="*/ 313441 w 845423"/>
              <a:gd name="connsiteY1" fmla="*/ 115416 h 461665"/>
              <a:gd name="connsiteX2" fmla="*/ 614591 w 845423"/>
              <a:gd name="connsiteY2" fmla="*/ 115416 h 461665"/>
              <a:gd name="connsiteX3" fmla="*/ 614591 w 845423"/>
              <a:gd name="connsiteY3" fmla="*/ 0 h 461665"/>
              <a:gd name="connsiteX4" fmla="*/ 845423 w 845423"/>
              <a:gd name="connsiteY4" fmla="*/ 230833 h 461665"/>
              <a:gd name="connsiteX5" fmla="*/ 614591 w 845423"/>
              <a:gd name="connsiteY5" fmla="*/ 461665 h 461665"/>
              <a:gd name="connsiteX6" fmla="*/ 614591 w 845423"/>
              <a:gd name="connsiteY6" fmla="*/ 346249 h 461665"/>
              <a:gd name="connsiteX7" fmla="*/ 307296 w 845423"/>
              <a:gd name="connsiteY7" fmla="*/ 346249 h 461665"/>
              <a:gd name="connsiteX8" fmla="*/ 0 w 845423"/>
              <a:gd name="connsiteY8" fmla="*/ 346249 h 461665"/>
              <a:gd name="connsiteX9" fmla="*/ 0 w 845423"/>
              <a:gd name="connsiteY9" fmla="*/ 115416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5423" h="461665" fill="none" extrusionOk="0">
                <a:moveTo>
                  <a:pt x="0" y="115416"/>
                </a:moveTo>
                <a:cubicBezTo>
                  <a:pt x="85981" y="100135"/>
                  <a:pt x="215016" y="135070"/>
                  <a:pt x="313441" y="115416"/>
                </a:cubicBezTo>
                <a:cubicBezTo>
                  <a:pt x="411866" y="95762"/>
                  <a:pt x="497855" y="128743"/>
                  <a:pt x="614591" y="115416"/>
                </a:cubicBezTo>
                <a:cubicBezTo>
                  <a:pt x="603937" y="58249"/>
                  <a:pt x="614843" y="52774"/>
                  <a:pt x="614591" y="0"/>
                </a:cubicBezTo>
                <a:cubicBezTo>
                  <a:pt x="674800" y="34166"/>
                  <a:pt x="708431" y="144321"/>
                  <a:pt x="845423" y="230833"/>
                </a:cubicBezTo>
                <a:cubicBezTo>
                  <a:pt x="774564" y="343295"/>
                  <a:pt x="694774" y="339120"/>
                  <a:pt x="614591" y="461665"/>
                </a:cubicBezTo>
                <a:cubicBezTo>
                  <a:pt x="613683" y="437989"/>
                  <a:pt x="624839" y="375810"/>
                  <a:pt x="614591" y="346249"/>
                </a:cubicBezTo>
                <a:cubicBezTo>
                  <a:pt x="518433" y="358104"/>
                  <a:pt x="460166" y="338645"/>
                  <a:pt x="307296" y="346249"/>
                </a:cubicBezTo>
                <a:cubicBezTo>
                  <a:pt x="154426" y="353853"/>
                  <a:pt x="149231" y="328646"/>
                  <a:pt x="0" y="346249"/>
                </a:cubicBezTo>
                <a:cubicBezTo>
                  <a:pt x="-20162" y="259053"/>
                  <a:pt x="7939" y="229628"/>
                  <a:pt x="0" y="115416"/>
                </a:cubicBezTo>
                <a:close/>
              </a:path>
              <a:path w="845423" h="461665" stroke="0" extrusionOk="0">
                <a:moveTo>
                  <a:pt x="0" y="115416"/>
                </a:moveTo>
                <a:cubicBezTo>
                  <a:pt x="130615" y="109229"/>
                  <a:pt x="219035" y="149075"/>
                  <a:pt x="301150" y="115416"/>
                </a:cubicBezTo>
                <a:cubicBezTo>
                  <a:pt x="383265" y="81757"/>
                  <a:pt x="521915" y="131040"/>
                  <a:pt x="614591" y="115416"/>
                </a:cubicBezTo>
                <a:cubicBezTo>
                  <a:pt x="613372" y="79673"/>
                  <a:pt x="614885" y="30160"/>
                  <a:pt x="614591" y="0"/>
                </a:cubicBezTo>
                <a:cubicBezTo>
                  <a:pt x="705215" y="42181"/>
                  <a:pt x="774577" y="208923"/>
                  <a:pt x="845423" y="230833"/>
                </a:cubicBezTo>
                <a:cubicBezTo>
                  <a:pt x="755310" y="360948"/>
                  <a:pt x="676674" y="371550"/>
                  <a:pt x="614591" y="461665"/>
                </a:cubicBezTo>
                <a:cubicBezTo>
                  <a:pt x="608837" y="427123"/>
                  <a:pt x="625485" y="392080"/>
                  <a:pt x="614591" y="346249"/>
                </a:cubicBezTo>
                <a:cubicBezTo>
                  <a:pt x="540437" y="350537"/>
                  <a:pt x="394660" y="342054"/>
                  <a:pt x="319587" y="346249"/>
                </a:cubicBezTo>
                <a:cubicBezTo>
                  <a:pt x="244514" y="350444"/>
                  <a:pt x="111601" y="310011"/>
                  <a:pt x="0" y="346249"/>
                </a:cubicBezTo>
                <a:cubicBezTo>
                  <a:pt x="-11830" y="252203"/>
                  <a:pt x="11850" y="214786"/>
                  <a:pt x="0" y="1154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BEBC7-E09A-18B7-6CDC-DC9AB157F3B1}"/>
              </a:ext>
            </a:extLst>
          </p:cNvPr>
          <p:cNvSpPr txBox="1"/>
          <p:nvPr/>
        </p:nvSpPr>
        <p:spPr>
          <a:xfrm>
            <a:off x="5880700" y="1278008"/>
            <a:ext cx="452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Chaotic</a:t>
            </a:r>
            <a:r>
              <a:rPr lang="zh-CN" altLang="en-US" sz="2400" dirty="0"/>
              <a:t> </a:t>
            </a:r>
            <a:r>
              <a:rPr lang="en-US" altLang="zh-CN" sz="2400" dirty="0"/>
              <a:t>dynamical</a:t>
            </a:r>
            <a:r>
              <a:rPr lang="zh-CN" altLang="en-US" sz="2400" dirty="0"/>
              <a:t> </a:t>
            </a:r>
            <a:r>
              <a:rPr lang="en-US" altLang="zh-CN" sz="2400" dirty="0"/>
              <a:t>systems:</a:t>
            </a:r>
          </a:p>
        </p:txBody>
      </p:sp>
      <p:pic>
        <p:nvPicPr>
          <p:cNvPr id="18" name="Graphic 17" descr="Butterfly with solid fill">
            <a:extLst>
              <a:ext uri="{FF2B5EF4-FFF2-40B4-BE49-F238E27FC236}">
                <a16:creationId xmlns:a16="http://schemas.microsoft.com/office/drawing/2014/main" id="{D86BA8A6-15E2-99EF-523B-9A682A5EF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20679">
            <a:off x="9144589" y="2002161"/>
            <a:ext cx="632738" cy="632738"/>
          </a:xfrm>
          <a:prstGeom prst="rect">
            <a:avLst/>
          </a:prstGeom>
        </p:spPr>
      </p:pic>
      <p:pic>
        <p:nvPicPr>
          <p:cNvPr id="22" name="Graphic 21" descr="Tornado with solid fill">
            <a:extLst>
              <a:ext uri="{FF2B5EF4-FFF2-40B4-BE49-F238E27FC236}">
                <a16:creationId xmlns:a16="http://schemas.microsoft.com/office/drawing/2014/main" id="{592A3AE4-18C0-1AF2-CC63-95DC7D9A1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96961">
            <a:off x="5762724" y="1956939"/>
            <a:ext cx="2464987" cy="24649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021003-6D2B-A6B6-F45C-70C7FF3CB2DF}"/>
              </a:ext>
            </a:extLst>
          </p:cNvPr>
          <p:cNvSpPr txBox="1"/>
          <p:nvPr/>
        </p:nvSpPr>
        <p:spPr>
          <a:xfrm>
            <a:off x="9537678" y="1797393"/>
            <a:ext cx="19472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small</a:t>
            </a:r>
            <a:r>
              <a:rPr lang="zh-CN" altLang="en-US" sz="1600" dirty="0"/>
              <a:t> </a:t>
            </a:r>
            <a:r>
              <a:rPr lang="en-US" altLang="zh-CN" sz="1600" dirty="0"/>
              <a:t>change</a:t>
            </a:r>
            <a:r>
              <a:rPr lang="zh-CN" altLang="en-US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initial</a:t>
            </a:r>
            <a:r>
              <a:rPr lang="zh-CN" altLang="en-US" sz="1600" dirty="0"/>
              <a:t> </a:t>
            </a:r>
            <a:r>
              <a:rPr lang="en-US" altLang="zh-CN" sz="1600" dirty="0"/>
              <a:t>conditions</a:t>
            </a:r>
            <a:r>
              <a:rPr lang="zh-CN" altLang="en-US" sz="1600" dirty="0"/>
              <a:t> </a:t>
            </a:r>
            <a:endParaRPr lang="en-GB" altLang="zh-CN" sz="1600" dirty="0"/>
          </a:p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A2166-E0F8-E067-1794-7BEC508A666A}"/>
              </a:ext>
            </a:extLst>
          </p:cNvPr>
          <p:cNvSpPr txBox="1"/>
          <p:nvPr/>
        </p:nvSpPr>
        <p:spPr>
          <a:xfrm>
            <a:off x="7369006" y="3716841"/>
            <a:ext cx="19472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large</a:t>
            </a:r>
            <a:r>
              <a:rPr lang="zh-CN" altLang="en-US" sz="1600" dirty="0"/>
              <a:t> </a:t>
            </a:r>
            <a:r>
              <a:rPr lang="en-US" altLang="zh-CN" sz="1600" dirty="0"/>
              <a:t>impact</a:t>
            </a:r>
            <a:r>
              <a:rPr lang="zh-CN" altLang="en-US" sz="1600" dirty="0"/>
              <a:t> </a:t>
            </a:r>
            <a:r>
              <a:rPr lang="en-US" altLang="zh-CN" sz="1600" dirty="0"/>
              <a:t>on</a:t>
            </a:r>
            <a:r>
              <a:rPr lang="zh-CN" altLang="en-US" sz="1600" dirty="0"/>
              <a:t> </a:t>
            </a:r>
            <a:r>
              <a:rPr lang="en-US" altLang="zh-CN" sz="1600" dirty="0"/>
              <a:t>prediction</a:t>
            </a:r>
            <a:r>
              <a:rPr lang="zh-CN" altLang="en-US" sz="1600" dirty="0"/>
              <a:t> </a:t>
            </a:r>
            <a:r>
              <a:rPr lang="en-US" altLang="zh-CN" sz="1600" dirty="0"/>
              <a:t>accuracy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451B266E-98D5-2A53-B202-3BC77702006F}"/>
              </a:ext>
            </a:extLst>
          </p:cNvPr>
          <p:cNvSpPr/>
          <p:nvPr/>
        </p:nvSpPr>
        <p:spPr>
          <a:xfrm rot="20594058">
            <a:off x="3937467" y="1448640"/>
            <a:ext cx="845423" cy="461665"/>
          </a:xfrm>
          <a:custGeom>
            <a:avLst/>
            <a:gdLst>
              <a:gd name="connsiteX0" fmla="*/ 0 w 845423"/>
              <a:gd name="connsiteY0" fmla="*/ 115416 h 461665"/>
              <a:gd name="connsiteX1" fmla="*/ 313441 w 845423"/>
              <a:gd name="connsiteY1" fmla="*/ 115416 h 461665"/>
              <a:gd name="connsiteX2" fmla="*/ 614591 w 845423"/>
              <a:gd name="connsiteY2" fmla="*/ 115416 h 461665"/>
              <a:gd name="connsiteX3" fmla="*/ 614591 w 845423"/>
              <a:gd name="connsiteY3" fmla="*/ 0 h 461665"/>
              <a:gd name="connsiteX4" fmla="*/ 845423 w 845423"/>
              <a:gd name="connsiteY4" fmla="*/ 230833 h 461665"/>
              <a:gd name="connsiteX5" fmla="*/ 614591 w 845423"/>
              <a:gd name="connsiteY5" fmla="*/ 461665 h 461665"/>
              <a:gd name="connsiteX6" fmla="*/ 614591 w 845423"/>
              <a:gd name="connsiteY6" fmla="*/ 346249 h 461665"/>
              <a:gd name="connsiteX7" fmla="*/ 307296 w 845423"/>
              <a:gd name="connsiteY7" fmla="*/ 346249 h 461665"/>
              <a:gd name="connsiteX8" fmla="*/ 0 w 845423"/>
              <a:gd name="connsiteY8" fmla="*/ 346249 h 461665"/>
              <a:gd name="connsiteX9" fmla="*/ 0 w 845423"/>
              <a:gd name="connsiteY9" fmla="*/ 115416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5423" h="461665" fill="none" extrusionOk="0">
                <a:moveTo>
                  <a:pt x="0" y="115416"/>
                </a:moveTo>
                <a:cubicBezTo>
                  <a:pt x="85981" y="100135"/>
                  <a:pt x="215016" y="135070"/>
                  <a:pt x="313441" y="115416"/>
                </a:cubicBezTo>
                <a:cubicBezTo>
                  <a:pt x="411866" y="95762"/>
                  <a:pt x="497855" y="128743"/>
                  <a:pt x="614591" y="115416"/>
                </a:cubicBezTo>
                <a:cubicBezTo>
                  <a:pt x="603937" y="58249"/>
                  <a:pt x="614843" y="52774"/>
                  <a:pt x="614591" y="0"/>
                </a:cubicBezTo>
                <a:cubicBezTo>
                  <a:pt x="674800" y="34166"/>
                  <a:pt x="708431" y="144321"/>
                  <a:pt x="845423" y="230833"/>
                </a:cubicBezTo>
                <a:cubicBezTo>
                  <a:pt x="774564" y="343295"/>
                  <a:pt x="694774" y="339120"/>
                  <a:pt x="614591" y="461665"/>
                </a:cubicBezTo>
                <a:cubicBezTo>
                  <a:pt x="613683" y="437989"/>
                  <a:pt x="624839" y="375810"/>
                  <a:pt x="614591" y="346249"/>
                </a:cubicBezTo>
                <a:cubicBezTo>
                  <a:pt x="518433" y="358104"/>
                  <a:pt x="460166" y="338645"/>
                  <a:pt x="307296" y="346249"/>
                </a:cubicBezTo>
                <a:cubicBezTo>
                  <a:pt x="154426" y="353853"/>
                  <a:pt x="149231" y="328646"/>
                  <a:pt x="0" y="346249"/>
                </a:cubicBezTo>
                <a:cubicBezTo>
                  <a:pt x="-20162" y="259053"/>
                  <a:pt x="7939" y="229628"/>
                  <a:pt x="0" y="115416"/>
                </a:cubicBezTo>
                <a:close/>
              </a:path>
              <a:path w="845423" h="461665" stroke="0" extrusionOk="0">
                <a:moveTo>
                  <a:pt x="0" y="115416"/>
                </a:moveTo>
                <a:cubicBezTo>
                  <a:pt x="130615" y="109229"/>
                  <a:pt x="219035" y="149075"/>
                  <a:pt x="301150" y="115416"/>
                </a:cubicBezTo>
                <a:cubicBezTo>
                  <a:pt x="383265" y="81757"/>
                  <a:pt x="521915" y="131040"/>
                  <a:pt x="614591" y="115416"/>
                </a:cubicBezTo>
                <a:cubicBezTo>
                  <a:pt x="613372" y="79673"/>
                  <a:pt x="614885" y="30160"/>
                  <a:pt x="614591" y="0"/>
                </a:cubicBezTo>
                <a:cubicBezTo>
                  <a:pt x="705215" y="42181"/>
                  <a:pt x="774577" y="208923"/>
                  <a:pt x="845423" y="230833"/>
                </a:cubicBezTo>
                <a:cubicBezTo>
                  <a:pt x="755310" y="360948"/>
                  <a:pt x="676674" y="371550"/>
                  <a:pt x="614591" y="461665"/>
                </a:cubicBezTo>
                <a:cubicBezTo>
                  <a:pt x="608837" y="427123"/>
                  <a:pt x="625485" y="392080"/>
                  <a:pt x="614591" y="346249"/>
                </a:cubicBezTo>
                <a:cubicBezTo>
                  <a:pt x="540437" y="350537"/>
                  <a:pt x="394660" y="342054"/>
                  <a:pt x="319587" y="346249"/>
                </a:cubicBezTo>
                <a:cubicBezTo>
                  <a:pt x="244514" y="350444"/>
                  <a:pt x="111601" y="310011"/>
                  <a:pt x="0" y="346249"/>
                </a:cubicBezTo>
                <a:cubicBezTo>
                  <a:pt x="-11830" y="252203"/>
                  <a:pt x="11850" y="214786"/>
                  <a:pt x="0" y="1154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0CF439E-9555-8C1D-1255-AE6F7CA872B1}"/>
              </a:ext>
            </a:extLst>
          </p:cNvPr>
          <p:cNvSpPr/>
          <p:nvPr/>
        </p:nvSpPr>
        <p:spPr>
          <a:xfrm rot="4350050">
            <a:off x="5820902" y="4220220"/>
            <a:ext cx="845423" cy="461665"/>
          </a:xfrm>
          <a:custGeom>
            <a:avLst/>
            <a:gdLst>
              <a:gd name="connsiteX0" fmla="*/ 0 w 845423"/>
              <a:gd name="connsiteY0" fmla="*/ 115416 h 461665"/>
              <a:gd name="connsiteX1" fmla="*/ 313441 w 845423"/>
              <a:gd name="connsiteY1" fmla="*/ 115416 h 461665"/>
              <a:gd name="connsiteX2" fmla="*/ 614591 w 845423"/>
              <a:gd name="connsiteY2" fmla="*/ 115416 h 461665"/>
              <a:gd name="connsiteX3" fmla="*/ 614591 w 845423"/>
              <a:gd name="connsiteY3" fmla="*/ 0 h 461665"/>
              <a:gd name="connsiteX4" fmla="*/ 845423 w 845423"/>
              <a:gd name="connsiteY4" fmla="*/ 230833 h 461665"/>
              <a:gd name="connsiteX5" fmla="*/ 614591 w 845423"/>
              <a:gd name="connsiteY5" fmla="*/ 461665 h 461665"/>
              <a:gd name="connsiteX6" fmla="*/ 614591 w 845423"/>
              <a:gd name="connsiteY6" fmla="*/ 346249 h 461665"/>
              <a:gd name="connsiteX7" fmla="*/ 307296 w 845423"/>
              <a:gd name="connsiteY7" fmla="*/ 346249 h 461665"/>
              <a:gd name="connsiteX8" fmla="*/ 0 w 845423"/>
              <a:gd name="connsiteY8" fmla="*/ 346249 h 461665"/>
              <a:gd name="connsiteX9" fmla="*/ 0 w 845423"/>
              <a:gd name="connsiteY9" fmla="*/ 115416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5423" h="461665" fill="none" extrusionOk="0">
                <a:moveTo>
                  <a:pt x="0" y="115416"/>
                </a:moveTo>
                <a:cubicBezTo>
                  <a:pt x="85981" y="100135"/>
                  <a:pt x="215016" y="135070"/>
                  <a:pt x="313441" y="115416"/>
                </a:cubicBezTo>
                <a:cubicBezTo>
                  <a:pt x="411866" y="95762"/>
                  <a:pt x="497855" y="128743"/>
                  <a:pt x="614591" y="115416"/>
                </a:cubicBezTo>
                <a:cubicBezTo>
                  <a:pt x="603937" y="58249"/>
                  <a:pt x="614843" y="52774"/>
                  <a:pt x="614591" y="0"/>
                </a:cubicBezTo>
                <a:cubicBezTo>
                  <a:pt x="674800" y="34166"/>
                  <a:pt x="708431" y="144321"/>
                  <a:pt x="845423" y="230833"/>
                </a:cubicBezTo>
                <a:cubicBezTo>
                  <a:pt x="774564" y="343295"/>
                  <a:pt x="694774" y="339120"/>
                  <a:pt x="614591" y="461665"/>
                </a:cubicBezTo>
                <a:cubicBezTo>
                  <a:pt x="613683" y="437989"/>
                  <a:pt x="624839" y="375810"/>
                  <a:pt x="614591" y="346249"/>
                </a:cubicBezTo>
                <a:cubicBezTo>
                  <a:pt x="518433" y="358104"/>
                  <a:pt x="460166" y="338645"/>
                  <a:pt x="307296" y="346249"/>
                </a:cubicBezTo>
                <a:cubicBezTo>
                  <a:pt x="154426" y="353853"/>
                  <a:pt x="149231" y="328646"/>
                  <a:pt x="0" y="346249"/>
                </a:cubicBezTo>
                <a:cubicBezTo>
                  <a:pt x="-20162" y="259053"/>
                  <a:pt x="7939" y="229628"/>
                  <a:pt x="0" y="115416"/>
                </a:cubicBezTo>
                <a:close/>
              </a:path>
              <a:path w="845423" h="461665" stroke="0" extrusionOk="0">
                <a:moveTo>
                  <a:pt x="0" y="115416"/>
                </a:moveTo>
                <a:cubicBezTo>
                  <a:pt x="130615" y="109229"/>
                  <a:pt x="219035" y="149075"/>
                  <a:pt x="301150" y="115416"/>
                </a:cubicBezTo>
                <a:cubicBezTo>
                  <a:pt x="383265" y="81757"/>
                  <a:pt x="521915" y="131040"/>
                  <a:pt x="614591" y="115416"/>
                </a:cubicBezTo>
                <a:cubicBezTo>
                  <a:pt x="613372" y="79673"/>
                  <a:pt x="614885" y="30160"/>
                  <a:pt x="614591" y="0"/>
                </a:cubicBezTo>
                <a:cubicBezTo>
                  <a:pt x="705215" y="42181"/>
                  <a:pt x="774577" y="208923"/>
                  <a:pt x="845423" y="230833"/>
                </a:cubicBezTo>
                <a:cubicBezTo>
                  <a:pt x="755310" y="360948"/>
                  <a:pt x="676674" y="371550"/>
                  <a:pt x="614591" y="461665"/>
                </a:cubicBezTo>
                <a:cubicBezTo>
                  <a:pt x="608837" y="427123"/>
                  <a:pt x="625485" y="392080"/>
                  <a:pt x="614591" y="346249"/>
                </a:cubicBezTo>
                <a:cubicBezTo>
                  <a:pt x="540437" y="350537"/>
                  <a:pt x="394660" y="342054"/>
                  <a:pt x="319587" y="346249"/>
                </a:cubicBezTo>
                <a:cubicBezTo>
                  <a:pt x="244514" y="350444"/>
                  <a:pt x="111601" y="310011"/>
                  <a:pt x="0" y="346249"/>
                </a:cubicBezTo>
                <a:cubicBezTo>
                  <a:pt x="-11830" y="252203"/>
                  <a:pt x="11850" y="214786"/>
                  <a:pt x="0" y="1154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EA897E-8207-378F-D372-11D1F69CDA90}"/>
              </a:ext>
            </a:extLst>
          </p:cNvPr>
          <p:cNvSpPr txBox="1"/>
          <p:nvPr/>
        </p:nvSpPr>
        <p:spPr>
          <a:xfrm>
            <a:off x="9853946" y="2926768"/>
            <a:ext cx="1928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fluid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w</a:t>
            </a:r>
            <a:r>
              <a:rPr lang="en-US" sz="1800" dirty="0"/>
              <a:t>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c</a:t>
            </a:r>
            <a:r>
              <a:rPr lang="en-US" sz="1800" dirty="0"/>
              <a:t>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heartbeat irregularities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F4EAF42-539F-3CCB-377D-E8E37A757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0586" y="5327751"/>
            <a:ext cx="3340723" cy="9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6" grpId="0"/>
      <p:bldP spid="25" grpId="0"/>
      <p:bldP spid="26" grpId="0"/>
      <p:bldP spid="29" grpId="0" animBg="1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3f3c8c654_1_33"/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altLang="zh-CN" dirty="0">
                <a:latin typeface="+mj-lt"/>
              </a:rPr>
              <a:t>Background: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method</a:t>
            </a:r>
            <a:endParaRPr dirty="0">
              <a:latin typeface="+mj-lt"/>
            </a:endParaRPr>
          </a:p>
        </p:txBody>
      </p:sp>
      <p:grpSp>
        <p:nvGrpSpPr>
          <p:cNvPr id="9" name="Graphic 5" descr="Earth globe: Americas with solid fill">
            <a:extLst>
              <a:ext uri="{FF2B5EF4-FFF2-40B4-BE49-F238E27FC236}">
                <a16:creationId xmlns:a16="http://schemas.microsoft.com/office/drawing/2014/main" id="{1A2B161F-8C48-2D76-BE50-4BB9734E3933}"/>
              </a:ext>
            </a:extLst>
          </p:cNvPr>
          <p:cNvGrpSpPr/>
          <p:nvPr/>
        </p:nvGrpSpPr>
        <p:grpSpPr>
          <a:xfrm>
            <a:off x="1785811" y="2383621"/>
            <a:ext cx="917325" cy="917325"/>
            <a:chOff x="735944" y="2969529"/>
            <a:chExt cx="917325" cy="917325"/>
          </a:xfrm>
          <a:solidFill>
            <a:schemeClr val="tx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3F108C-8FC5-A109-FE53-0AE0553F3ED4}"/>
                </a:ext>
              </a:extLst>
            </p:cNvPr>
            <p:cNvSpPr/>
            <p:nvPr/>
          </p:nvSpPr>
          <p:spPr>
            <a:xfrm>
              <a:off x="735944" y="2969529"/>
              <a:ext cx="917325" cy="917325"/>
            </a:xfrm>
            <a:custGeom>
              <a:avLst/>
              <a:gdLst>
                <a:gd name="connsiteX0" fmla="*/ 458663 w 917325"/>
                <a:gd name="connsiteY0" fmla="*/ 0 h 917325"/>
                <a:gd name="connsiteX1" fmla="*/ 0 w 917325"/>
                <a:gd name="connsiteY1" fmla="*/ 458663 h 917325"/>
                <a:gd name="connsiteX2" fmla="*/ 458663 w 917325"/>
                <a:gd name="connsiteY2" fmla="*/ 917326 h 917325"/>
                <a:gd name="connsiteX3" fmla="*/ 917326 w 917325"/>
                <a:gd name="connsiteY3" fmla="*/ 458663 h 917325"/>
                <a:gd name="connsiteX4" fmla="*/ 458663 w 917325"/>
                <a:gd name="connsiteY4" fmla="*/ 0 h 917325"/>
                <a:gd name="connsiteX5" fmla="*/ 48280 w 917325"/>
                <a:gd name="connsiteY5" fmla="*/ 458663 h 917325"/>
                <a:gd name="connsiteX6" fmla="*/ 156911 w 917325"/>
                <a:gd name="connsiteY6" fmla="*/ 181051 h 917325"/>
                <a:gd name="connsiteX7" fmla="*/ 181051 w 917325"/>
                <a:gd name="connsiteY7" fmla="*/ 205191 h 917325"/>
                <a:gd name="connsiteX8" fmla="*/ 181051 w 917325"/>
                <a:gd name="connsiteY8" fmla="*/ 281233 h 917325"/>
                <a:gd name="connsiteX9" fmla="*/ 185879 w 917325"/>
                <a:gd name="connsiteY9" fmla="*/ 295717 h 917325"/>
                <a:gd name="connsiteX10" fmla="*/ 265542 w 917325"/>
                <a:gd name="connsiteY10" fmla="*/ 398312 h 917325"/>
                <a:gd name="connsiteX11" fmla="*/ 271577 w 917325"/>
                <a:gd name="connsiteY11" fmla="*/ 392277 h 917325"/>
                <a:gd name="connsiteX12" fmla="*/ 273991 w 917325"/>
                <a:gd name="connsiteY12" fmla="*/ 377793 h 917325"/>
                <a:gd name="connsiteX13" fmla="*/ 259507 w 917325"/>
                <a:gd name="connsiteY13" fmla="*/ 353653 h 917325"/>
                <a:gd name="connsiteX14" fmla="*/ 273991 w 917325"/>
                <a:gd name="connsiteY14" fmla="*/ 335548 h 917325"/>
                <a:gd name="connsiteX15" fmla="*/ 281233 w 917325"/>
                <a:gd name="connsiteY15" fmla="*/ 341583 h 917325"/>
                <a:gd name="connsiteX16" fmla="*/ 321064 w 917325"/>
                <a:gd name="connsiteY16" fmla="*/ 420039 h 917325"/>
                <a:gd name="connsiteX17" fmla="*/ 341583 w 917325"/>
                <a:gd name="connsiteY17" fmla="*/ 438144 h 917325"/>
                <a:gd name="connsiteX18" fmla="*/ 394691 w 917325"/>
                <a:gd name="connsiteY18" fmla="*/ 456249 h 917325"/>
                <a:gd name="connsiteX19" fmla="*/ 401933 w 917325"/>
                <a:gd name="connsiteY19" fmla="*/ 462284 h 917325"/>
                <a:gd name="connsiteX20" fmla="*/ 405554 w 917325"/>
                <a:gd name="connsiteY20" fmla="*/ 468319 h 917325"/>
                <a:gd name="connsiteX21" fmla="*/ 427281 w 917325"/>
                <a:gd name="connsiteY21" fmla="*/ 481596 h 917325"/>
                <a:gd name="connsiteX22" fmla="*/ 441765 w 917325"/>
                <a:gd name="connsiteY22" fmla="*/ 481596 h 917325"/>
                <a:gd name="connsiteX23" fmla="*/ 451421 w 917325"/>
                <a:gd name="connsiteY23" fmla="*/ 486424 h 917325"/>
                <a:gd name="connsiteX24" fmla="*/ 467112 w 917325"/>
                <a:gd name="connsiteY24" fmla="*/ 509357 h 917325"/>
                <a:gd name="connsiteX25" fmla="*/ 481596 w 917325"/>
                <a:gd name="connsiteY25" fmla="*/ 519013 h 917325"/>
                <a:gd name="connsiteX26" fmla="*/ 506943 w 917325"/>
                <a:gd name="connsiteY26" fmla="*/ 525048 h 917325"/>
                <a:gd name="connsiteX27" fmla="*/ 515392 w 917325"/>
                <a:gd name="connsiteY27" fmla="*/ 540739 h 917325"/>
                <a:gd name="connsiteX28" fmla="*/ 496080 w 917325"/>
                <a:gd name="connsiteY28" fmla="*/ 587813 h 917325"/>
                <a:gd name="connsiteX29" fmla="*/ 568500 w 917325"/>
                <a:gd name="connsiteY29" fmla="*/ 708513 h 917325"/>
                <a:gd name="connsiteX30" fmla="*/ 557637 w 917325"/>
                <a:gd name="connsiteY30" fmla="*/ 853354 h 917325"/>
                <a:gd name="connsiteX31" fmla="*/ 459870 w 917325"/>
                <a:gd name="connsiteY31" fmla="*/ 865424 h 917325"/>
                <a:gd name="connsiteX32" fmla="*/ 48280 w 917325"/>
                <a:gd name="connsiteY32" fmla="*/ 458663 h 917325"/>
                <a:gd name="connsiteX33" fmla="*/ 613160 w 917325"/>
                <a:gd name="connsiteY33" fmla="*/ 838870 h 917325"/>
                <a:gd name="connsiteX34" fmla="*/ 700064 w 917325"/>
                <a:gd name="connsiteY34" fmla="*/ 760415 h 917325"/>
                <a:gd name="connsiteX35" fmla="*/ 724204 w 917325"/>
                <a:gd name="connsiteY35" fmla="*/ 700064 h 917325"/>
                <a:gd name="connsiteX36" fmla="*/ 808695 w 917325"/>
                <a:gd name="connsiteY36" fmla="*/ 615574 h 917325"/>
                <a:gd name="connsiteX37" fmla="*/ 724204 w 917325"/>
                <a:gd name="connsiteY37" fmla="*/ 555223 h 917325"/>
                <a:gd name="connsiteX38" fmla="*/ 579364 w 917325"/>
                <a:gd name="connsiteY38" fmla="*/ 482803 h 917325"/>
                <a:gd name="connsiteX39" fmla="*/ 519013 w 917325"/>
                <a:gd name="connsiteY39" fmla="*/ 506943 h 917325"/>
                <a:gd name="connsiteX40" fmla="*/ 494873 w 917325"/>
                <a:gd name="connsiteY40" fmla="*/ 494873 h 917325"/>
                <a:gd name="connsiteX41" fmla="*/ 494873 w 917325"/>
                <a:gd name="connsiteY41" fmla="*/ 458663 h 917325"/>
                <a:gd name="connsiteX42" fmla="*/ 482803 w 917325"/>
                <a:gd name="connsiteY42" fmla="*/ 446593 h 917325"/>
                <a:gd name="connsiteX43" fmla="*/ 458663 w 917325"/>
                <a:gd name="connsiteY43" fmla="*/ 446593 h 917325"/>
                <a:gd name="connsiteX44" fmla="*/ 458663 w 917325"/>
                <a:gd name="connsiteY44" fmla="*/ 410382 h 917325"/>
                <a:gd name="connsiteX45" fmla="*/ 446593 w 917325"/>
                <a:gd name="connsiteY45" fmla="*/ 398312 h 917325"/>
                <a:gd name="connsiteX46" fmla="*/ 434523 w 917325"/>
                <a:gd name="connsiteY46" fmla="*/ 398312 h 917325"/>
                <a:gd name="connsiteX47" fmla="*/ 421246 w 917325"/>
                <a:gd name="connsiteY47" fmla="*/ 406761 h 917325"/>
                <a:gd name="connsiteX48" fmla="*/ 386242 w 917325"/>
                <a:gd name="connsiteY48" fmla="*/ 397105 h 917325"/>
                <a:gd name="connsiteX49" fmla="*/ 374172 w 917325"/>
                <a:gd name="connsiteY49" fmla="*/ 372965 h 917325"/>
                <a:gd name="connsiteX50" fmla="*/ 434523 w 917325"/>
                <a:gd name="connsiteY50" fmla="*/ 324685 h 917325"/>
                <a:gd name="connsiteX51" fmla="*/ 461077 w 917325"/>
                <a:gd name="connsiteY51" fmla="*/ 324685 h 917325"/>
                <a:gd name="connsiteX52" fmla="*/ 473147 w 917325"/>
                <a:gd name="connsiteY52" fmla="*/ 334341 h 917325"/>
                <a:gd name="connsiteX53" fmla="*/ 480389 w 917325"/>
                <a:gd name="connsiteY53" fmla="*/ 364516 h 917325"/>
                <a:gd name="connsiteX54" fmla="*/ 492459 w 917325"/>
                <a:gd name="connsiteY54" fmla="*/ 374172 h 917325"/>
                <a:gd name="connsiteX55" fmla="*/ 497287 w 917325"/>
                <a:gd name="connsiteY55" fmla="*/ 374172 h 917325"/>
                <a:gd name="connsiteX56" fmla="*/ 509357 w 917325"/>
                <a:gd name="connsiteY56" fmla="*/ 364516 h 917325"/>
                <a:gd name="connsiteX57" fmla="*/ 517806 w 917325"/>
                <a:gd name="connsiteY57" fmla="*/ 319857 h 917325"/>
                <a:gd name="connsiteX58" fmla="*/ 522634 w 917325"/>
                <a:gd name="connsiteY58" fmla="*/ 308994 h 917325"/>
                <a:gd name="connsiteX59" fmla="*/ 556430 w 917325"/>
                <a:gd name="connsiteY59" fmla="*/ 266749 h 917325"/>
                <a:gd name="connsiteX60" fmla="*/ 584192 w 917325"/>
                <a:gd name="connsiteY60" fmla="*/ 253472 h 917325"/>
                <a:gd name="connsiteX61" fmla="*/ 615574 w 917325"/>
                <a:gd name="connsiteY61" fmla="*/ 253472 h 917325"/>
                <a:gd name="connsiteX62" fmla="*/ 627644 w 917325"/>
                <a:gd name="connsiteY62" fmla="*/ 241401 h 917325"/>
                <a:gd name="connsiteX63" fmla="*/ 627644 w 917325"/>
                <a:gd name="connsiteY63" fmla="*/ 229331 h 917325"/>
                <a:gd name="connsiteX64" fmla="*/ 624023 w 917325"/>
                <a:gd name="connsiteY64" fmla="*/ 225710 h 917325"/>
                <a:gd name="connsiteX65" fmla="*/ 632472 w 917325"/>
                <a:gd name="connsiteY65" fmla="*/ 205191 h 917325"/>
                <a:gd name="connsiteX66" fmla="*/ 639714 w 917325"/>
                <a:gd name="connsiteY66" fmla="*/ 205191 h 917325"/>
                <a:gd name="connsiteX67" fmla="*/ 651784 w 917325"/>
                <a:gd name="connsiteY67" fmla="*/ 217261 h 917325"/>
                <a:gd name="connsiteX68" fmla="*/ 663854 w 917325"/>
                <a:gd name="connsiteY68" fmla="*/ 229331 h 917325"/>
                <a:gd name="connsiteX69" fmla="*/ 675924 w 917325"/>
                <a:gd name="connsiteY69" fmla="*/ 229331 h 917325"/>
                <a:gd name="connsiteX70" fmla="*/ 683166 w 917325"/>
                <a:gd name="connsiteY70" fmla="*/ 197949 h 917325"/>
                <a:gd name="connsiteX71" fmla="*/ 672303 w 917325"/>
                <a:gd name="connsiteY71" fmla="*/ 171395 h 917325"/>
                <a:gd name="connsiteX72" fmla="*/ 569707 w 917325"/>
                <a:gd name="connsiteY72" fmla="*/ 109838 h 917325"/>
                <a:gd name="connsiteX73" fmla="*/ 563672 w 917325"/>
                <a:gd name="connsiteY73" fmla="*/ 108631 h 917325"/>
                <a:gd name="connsiteX74" fmla="*/ 543153 w 917325"/>
                <a:gd name="connsiteY74" fmla="*/ 108631 h 917325"/>
                <a:gd name="connsiteX75" fmla="*/ 519013 w 917325"/>
                <a:gd name="connsiteY75" fmla="*/ 132771 h 917325"/>
                <a:gd name="connsiteX76" fmla="*/ 519013 w 917325"/>
                <a:gd name="connsiteY76" fmla="*/ 144841 h 917325"/>
                <a:gd name="connsiteX77" fmla="*/ 506943 w 917325"/>
                <a:gd name="connsiteY77" fmla="*/ 156911 h 917325"/>
                <a:gd name="connsiteX78" fmla="*/ 494873 w 917325"/>
                <a:gd name="connsiteY78" fmla="*/ 156911 h 917325"/>
                <a:gd name="connsiteX79" fmla="*/ 482803 w 917325"/>
                <a:gd name="connsiteY79" fmla="*/ 144841 h 917325"/>
                <a:gd name="connsiteX80" fmla="*/ 446593 w 917325"/>
                <a:gd name="connsiteY80" fmla="*/ 144841 h 917325"/>
                <a:gd name="connsiteX81" fmla="*/ 434523 w 917325"/>
                <a:gd name="connsiteY81" fmla="*/ 132771 h 917325"/>
                <a:gd name="connsiteX82" fmla="*/ 434523 w 917325"/>
                <a:gd name="connsiteY82" fmla="*/ 102596 h 917325"/>
                <a:gd name="connsiteX83" fmla="*/ 439351 w 917325"/>
                <a:gd name="connsiteY83" fmla="*/ 92940 h 917325"/>
                <a:gd name="connsiteX84" fmla="*/ 516599 w 917325"/>
                <a:gd name="connsiteY84" fmla="*/ 60350 h 917325"/>
                <a:gd name="connsiteX85" fmla="*/ 528669 w 917325"/>
                <a:gd name="connsiteY85" fmla="*/ 80870 h 917325"/>
                <a:gd name="connsiteX86" fmla="*/ 537118 w 917325"/>
                <a:gd name="connsiteY86" fmla="*/ 84491 h 917325"/>
                <a:gd name="connsiteX87" fmla="*/ 567293 w 917325"/>
                <a:gd name="connsiteY87" fmla="*/ 84491 h 917325"/>
                <a:gd name="connsiteX88" fmla="*/ 579364 w 917325"/>
                <a:gd name="connsiteY88" fmla="*/ 72420 h 917325"/>
                <a:gd name="connsiteX89" fmla="*/ 579364 w 917325"/>
                <a:gd name="connsiteY89" fmla="*/ 66385 h 917325"/>
                <a:gd name="connsiteX90" fmla="*/ 869045 w 917325"/>
                <a:gd name="connsiteY90" fmla="*/ 458663 h 917325"/>
                <a:gd name="connsiteX91" fmla="*/ 613160 w 917325"/>
                <a:gd name="connsiteY91" fmla="*/ 838870 h 91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917325" h="917325">
                  <a:moveTo>
                    <a:pt x="458663" y="0"/>
                  </a:moveTo>
                  <a:cubicBezTo>
                    <a:pt x="205191" y="0"/>
                    <a:pt x="0" y="205191"/>
                    <a:pt x="0" y="458663"/>
                  </a:cubicBezTo>
                  <a:cubicBezTo>
                    <a:pt x="0" y="712134"/>
                    <a:pt x="205191" y="917326"/>
                    <a:pt x="458663" y="917326"/>
                  </a:cubicBezTo>
                  <a:cubicBezTo>
                    <a:pt x="712134" y="917326"/>
                    <a:pt x="917326" y="712134"/>
                    <a:pt x="917326" y="458663"/>
                  </a:cubicBezTo>
                  <a:cubicBezTo>
                    <a:pt x="917326" y="205191"/>
                    <a:pt x="712134" y="0"/>
                    <a:pt x="458663" y="0"/>
                  </a:cubicBezTo>
                  <a:close/>
                  <a:moveTo>
                    <a:pt x="48280" y="458663"/>
                  </a:moveTo>
                  <a:cubicBezTo>
                    <a:pt x="48280" y="351239"/>
                    <a:pt x="89319" y="254679"/>
                    <a:pt x="156911" y="181051"/>
                  </a:cubicBezTo>
                  <a:cubicBezTo>
                    <a:pt x="167774" y="187086"/>
                    <a:pt x="178637" y="196742"/>
                    <a:pt x="181051" y="205191"/>
                  </a:cubicBezTo>
                  <a:lnTo>
                    <a:pt x="181051" y="281233"/>
                  </a:lnTo>
                  <a:cubicBezTo>
                    <a:pt x="181051" y="286061"/>
                    <a:pt x="182258" y="292096"/>
                    <a:pt x="185879" y="295717"/>
                  </a:cubicBezTo>
                  <a:lnTo>
                    <a:pt x="265542" y="398312"/>
                  </a:lnTo>
                  <a:lnTo>
                    <a:pt x="271577" y="392277"/>
                  </a:lnTo>
                  <a:cubicBezTo>
                    <a:pt x="275198" y="388656"/>
                    <a:pt x="276405" y="382621"/>
                    <a:pt x="273991" y="377793"/>
                  </a:cubicBezTo>
                  <a:lnTo>
                    <a:pt x="259507" y="353653"/>
                  </a:lnTo>
                  <a:cubicBezTo>
                    <a:pt x="253472" y="343997"/>
                    <a:pt x="263128" y="331927"/>
                    <a:pt x="273991" y="335548"/>
                  </a:cubicBezTo>
                  <a:cubicBezTo>
                    <a:pt x="277612" y="336755"/>
                    <a:pt x="280026" y="339169"/>
                    <a:pt x="281233" y="341583"/>
                  </a:cubicBezTo>
                  <a:lnTo>
                    <a:pt x="321064" y="420039"/>
                  </a:lnTo>
                  <a:cubicBezTo>
                    <a:pt x="325892" y="428488"/>
                    <a:pt x="333134" y="435730"/>
                    <a:pt x="341583" y="438144"/>
                  </a:cubicBezTo>
                  <a:lnTo>
                    <a:pt x="394691" y="456249"/>
                  </a:lnTo>
                  <a:cubicBezTo>
                    <a:pt x="398312" y="457456"/>
                    <a:pt x="400726" y="459870"/>
                    <a:pt x="401933" y="462284"/>
                  </a:cubicBezTo>
                  <a:lnTo>
                    <a:pt x="405554" y="468319"/>
                  </a:lnTo>
                  <a:cubicBezTo>
                    <a:pt x="409176" y="476768"/>
                    <a:pt x="417625" y="481596"/>
                    <a:pt x="427281" y="481596"/>
                  </a:cubicBezTo>
                  <a:lnTo>
                    <a:pt x="441765" y="481596"/>
                  </a:lnTo>
                  <a:cubicBezTo>
                    <a:pt x="445386" y="481596"/>
                    <a:pt x="449007" y="484010"/>
                    <a:pt x="451421" y="486424"/>
                  </a:cubicBezTo>
                  <a:lnTo>
                    <a:pt x="467112" y="509357"/>
                  </a:lnTo>
                  <a:cubicBezTo>
                    <a:pt x="470733" y="514185"/>
                    <a:pt x="475561" y="517806"/>
                    <a:pt x="481596" y="519013"/>
                  </a:cubicBezTo>
                  <a:lnTo>
                    <a:pt x="506943" y="525048"/>
                  </a:lnTo>
                  <a:cubicBezTo>
                    <a:pt x="514185" y="526255"/>
                    <a:pt x="517806" y="534704"/>
                    <a:pt x="515392" y="540739"/>
                  </a:cubicBezTo>
                  <a:cubicBezTo>
                    <a:pt x="515392" y="540739"/>
                    <a:pt x="496080" y="560051"/>
                    <a:pt x="496080" y="587813"/>
                  </a:cubicBezTo>
                  <a:cubicBezTo>
                    <a:pt x="496080" y="667475"/>
                    <a:pt x="568500" y="690408"/>
                    <a:pt x="568500" y="708513"/>
                  </a:cubicBezTo>
                  <a:cubicBezTo>
                    <a:pt x="568500" y="758001"/>
                    <a:pt x="561258" y="826800"/>
                    <a:pt x="557637" y="853354"/>
                  </a:cubicBezTo>
                  <a:cubicBezTo>
                    <a:pt x="526255" y="860596"/>
                    <a:pt x="493666" y="865424"/>
                    <a:pt x="459870" y="865424"/>
                  </a:cubicBezTo>
                  <a:cubicBezTo>
                    <a:pt x="232952" y="869045"/>
                    <a:pt x="48280" y="684373"/>
                    <a:pt x="48280" y="458663"/>
                  </a:cubicBezTo>
                  <a:close/>
                  <a:moveTo>
                    <a:pt x="613160" y="838870"/>
                  </a:moveTo>
                  <a:cubicBezTo>
                    <a:pt x="639714" y="815937"/>
                    <a:pt x="684373" y="777313"/>
                    <a:pt x="700064" y="760415"/>
                  </a:cubicBezTo>
                  <a:cubicBezTo>
                    <a:pt x="720583" y="737481"/>
                    <a:pt x="724204" y="700064"/>
                    <a:pt x="724204" y="700064"/>
                  </a:cubicBezTo>
                  <a:cubicBezTo>
                    <a:pt x="724204" y="700064"/>
                    <a:pt x="808695" y="677131"/>
                    <a:pt x="808695" y="615574"/>
                  </a:cubicBezTo>
                  <a:cubicBezTo>
                    <a:pt x="808695" y="573328"/>
                    <a:pt x="724204" y="555223"/>
                    <a:pt x="724204" y="555223"/>
                  </a:cubicBezTo>
                  <a:cubicBezTo>
                    <a:pt x="709720" y="508150"/>
                    <a:pt x="638507" y="482803"/>
                    <a:pt x="579364" y="482803"/>
                  </a:cubicBezTo>
                  <a:cubicBezTo>
                    <a:pt x="566086" y="482803"/>
                    <a:pt x="519013" y="506943"/>
                    <a:pt x="519013" y="506943"/>
                  </a:cubicBezTo>
                  <a:lnTo>
                    <a:pt x="494873" y="494873"/>
                  </a:lnTo>
                  <a:lnTo>
                    <a:pt x="494873" y="458663"/>
                  </a:lnTo>
                  <a:cubicBezTo>
                    <a:pt x="494873" y="451421"/>
                    <a:pt x="490045" y="446593"/>
                    <a:pt x="482803" y="446593"/>
                  </a:cubicBezTo>
                  <a:lnTo>
                    <a:pt x="458663" y="446593"/>
                  </a:lnTo>
                  <a:lnTo>
                    <a:pt x="458663" y="410382"/>
                  </a:lnTo>
                  <a:cubicBezTo>
                    <a:pt x="458663" y="403140"/>
                    <a:pt x="453835" y="398312"/>
                    <a:pt x="446593" y="398312"/>
                  </a:cubicBezTo>
                  <a:lnTo>
                    <a:pt x="434523" y="398312"/>
                  </a:lnTo>
                  <a:lnTo>
                    <a:pt x="421246" y="406761"/>
                  </a:lnTo>
                  <a:cubicBezTo>
                    <a:pt x="409176" y="415211"/>
                    <a:pt x="392277" y="410382"/>
                    <a:pt x="386242" y="397105"/>
                  </a:cubicBezTo>
                  <a:cubicBezTo>
                    <a:pt x="386242" y="397105"/>
                    <a:pt x="374172" y="380207"/>
                    <a:pt x="374172" y="372965"/>
                  </a:cubicBezTo>
                  <a:cubicBezTo>
                    <a:pt x="374172" y="321064"/>
                    <a:pt x="434523" y="324685"/>
                    <a:pt x="434523" y="324685"/>
                  </a:cubicBezTo>
                  <a:lnTo>
                    <a:pt x="461077" y="324685"/>
                  </a:lnTo>
                  <a:cubicBezTo>
                    <a:pt x="467112" y="324685"/>
                    <a:pt x="471940" y="328306"/>
                    <a:pt x="473147" y="334341"/>
                  </a:cubicBezTo>
                  <a:lnTo>
                    <a:pt x="480389" y="364516"/>
                  </a:lnTo>
                  <a:cubicBezTo>
                    <a:pt x="481596" y="369344"/>
                    <a:pt x="486424" y="374172"/>
                    <a:pt x="492459" y="374172"/>
                  </a:cubicBezTo>
                  <a:lnTo>
                    <a:pt x="497287" y="374172"/>
                  </a:lnTo>
                  <a:cubicBezTo>
                    <a:pt x="503322" y="374172"/>
                    <a:pt x="508150" y="370551"/>
                    <a:pt x="509357" y="364516"/>
                  </a:cubicBezTo>
                  <a:lnTo>
                    <a:pt x="517806" y="319857"/>
                  </a:lnTo>
                  <a:cubicBezTo>
                    <a:pt x="519013" y="316236"/>
                    <a:pt x="520220" y="312615"/>
                    <a:pt x="522634" y="308994"/>
                  </a:cubicBezTo>
                  <a:lnTo>
                    <a:pt x="556430" y="266749"/>
                  </a:lnTo>
                  <a:cubicBezTo>
                    <a:pt x="563672" y="258300"/>
                    <a:pt x="573328" y="253472"/>
                    <a:pt x="584192" y="253472"/>
                  </a:cubicBezTo>
                  <a:lnTo>
                    <a:pt x="615574" y="253472"/>
                  </a:lnTo>
                  <a:cubicBezTo>
                    <a:pt x="622816" y="253472"/>
                    <a:pt x="627644" y="248644"/>
                    <a:pt x="627644" y="241401"/>
                  </a:cubicBezTo>
                  <a:lnTo>
                    <a:pt x="627644" y="229331"/>
                  </a:lnTo>
                  <a:lnTo>
                    <a:pt x="624023" y="225710"/>
                  </a:lnTo>
                  <a:cubicBezTo>
                    <a:pt x="616781" y="218468"/>
                    <a:pt x="621609" y="205191"/>
                    <a:pt x="632472" y="205191"/>
                  </a:cubicBezTo>
                  <a:lnTo>
                    <a:pt x="639714" y="205191"/>
                  </a:lnTo>
                  <a:cubicBezTo>
                    <a:pt x="646956" y="205191"/>
                    <a:pt x="651784" y="210019"/>
                    <a:pt x="651784" y="217261"/>
                  </a:cubicBezTo>
                  <a:cubicBezTo>
                    <a:pt x="651784" y="224503"/>
                    <a:pt x="656612" y="229331"/>
                    <a:pt x="663854" y="229331"/>
                  </a:cubicBezTo>
                  <a:lnTo>
                    <a:pt x="675924" y="229331"/>
                  </a:lnTo>
                  <a:lnTo>
                    <a:pt x="683166" y="197949"/>
                  </a:lnTo>
                  <a:cubicBezTo>
                    <a:pt x="685580" y="187086"/>
                    <a:pt x="680752" y="177430"/>
                    <a:pt x="672303" y="171395"/>
                  </a:cubicBezTo>
                  <a:lnTo>
                    <a:pt x="569707" y="109838"/>
                  </a:lnTo>
                  <a:cubicBezTo>
                    <a:pt x="568500" y="108631"/>
                    <a:pt x="566086" y="108631"/>
                    <a:pt x="563672" y="108631"/>
                  </a:cubicBezTo>
                  <a:lnTo>
                    <a:pt x="543153" y="108631"/>
                  </a:lnTo>
                  <a:cubicBezTo>
                    <a:pt x="529876" y="108631"/>
                    <a:pt x="519013" y="119494"/>
                    <a:pt x="519013" y="132771"/>
                  </a:cubicBezTo>
                  <a:lnTo>
                    <a:pt x="519013" y="144841"/>
                  </a:lnTo>
                  <a:cubicBezTo>
                    <a:pt x="519013" y="152083"/>
                    <a:pt x="514185" y="156911"/>
                    <a:pt x="506943" y="156911"/>
                  </a:cubicBezTo>
                  <a:lnTo>
                    <a:pt x="494873" y="156911"/>
                  </a:lnTo>
                  <a:lnTo>
                    <a:pt x="482803" y="144841"/>
                  </a:lnTo>
                  <a:lnTo>
                    <a:pt x="446593" y="144841"/>
                  </a:lnTo>
                  <a:cubicBezTo>
                    <a:pt x="439351" y="144841"/>
                    <a:pt x="434523" y="140013"/>
                    <a:pt x="434523" y="132771"/>
                  </a:cubicBezTo>
                  <a:lnTo>
                    <a:pt x="434523" y="102596"/>
                  </a:lnTo>
                  <a:cubicBezTo>
                    <a:pt x="434523" y="98975"/>
                    <a:pt x="435730" y="95354"/>
                    <a:pt x="439351" y="92940"/>
                  </a:cubicBezTo>
                  <a:lnTo>
                    <a:pt x="516599" y="60350"/>
                  </a:lnTo>
                  <a:lnTo>
                    <a:pt x="528669" y="80870"/>
                  </a:lnTo>
                  <a:cubicBezTo>
                    <a:pt x="531083" y="83284"/>
                    <a:pt x="533497" y="84491"/>
                    <a:pt x="537118" y="84491"/>
                  </a:cubicBezTo>
                  <a:lnTo>
                    <a:pt x="567293" y="84491"/>
                  </a:lnTo>
                  <a:cubicBezTo>
                    <a:pt x="574535" y="84491"/>
                    <a:pt x="579364" y="79662"/>
                    <a:pt x="579364" y="72420"/>
                  </a:cubicBezTo>
                  <a:lnTo>
                    <a:pt x="579364" y="66385"/>
                  </a:lnTo>
                  <a:cubicBezTo>
                    <a:pt x="747138" y="118287"/>
                    <a:pt x="869045" y="273991"/>
                    <a:pt x="869045" y="458663"/>
                  </a:cubicBezTo>
                  <a:cubicBezTo>
                    <a:pt x="869045" y="630058"/>
                    <a:pt x="762829" y="777313"/>
                    <a:pt x="613160" y="838870"/>
                  </a:cubicBezTo>
                  <a:close/>
                </a:path>
              </a:pathLst>
            </a:custGeom>
            <a:solidFill>
              <a:schemeClr val="tx1"/>
            </a:solidFill>
            <a:ln w="12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31EC7D3-B344-D3F8-8AC1-4465BF46EDF5}"/>
                </a:ext>
              </a:extLst>
            </p:cNvPr>
            <p:cNvSpPr/>
            <p:nvPr/>
          </p:nvSpPr>
          <p:spPr>
            <a:xfrm>
              <a:off x="1227633" y="3357280"/>
              <a:ext cx="123885" cy="41364"/>
            </a:xfrm>
            <a:custGeom>
              <a:avLst/>
              <a:gdLst>
                <a:gd name="connsiteX0" fmla="*/ 115436 w 123885"/>
                <a:gd name="connsiteY0" fmla="*/ 20217 h 41364"/>
                <a:gd name="connsiteX1" fmla="*/ 57500 w 123885"/>
                <a:gd name="connsiteY1" fmla="*/ 905 h 41364"/>
                <a:gd name="connsiteX2" fmla="*/ 44223 w 123885"/>
                <a:gd name="connsiteY2" fmla="*/ 905 h 41364"/>
                <a:gd name="connsiteX3" fmla="*/ 3184 w 123885"/>
                <a:gd name="connsiteY3" fmla="*/ 10561 h 41364"/>
                <a:gd name="connsiteX4" fmla="*/ 3184 w 123885"/>
                <a:gd name="connsiteY4" fmla="*/ 22631 h 41364"/>
                <a:gd name="connsiteX5" fmla="*/ 58707 w 123885"/>
                <a:gd name="connsiteY5" fmla="*/ 22631 h 41364"/>
                <a:gd name="connsiteX6" fmla="*/ 67156 w 123885"/>
                <a:gd name="connsiteY6" fmla="*/ 23838 h 41364"/>
                <a:gd name="connsiteX7" fmla="*/ 109401 w 123885"/>
                <a:gd name="connsiteY7" fmla="*/ 40737 h 41364"/>
                <a:gd name="connsiteX8" fmla="*/ 123885 w 123885"/>
                <a:gd name="connsiteY8" fmla="*/ 31080 h 41364"/>
                <a:gd name="connsiteX9" fmla="*/ 115436 w 123885"/>
                <a:gd name="connsiteY9" fmla="*/ 20217 h 4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85" h="41364">
                  <a:moveTo>
                    <a:pt x="115436" y="20217"/>
                  </a:moveTo>
                  <a:lnTo>
                    <a:pt x="57500" y="905"/>
                  </a:lnTo>
                  <a:cubicBezTo>
                    <a:pt x="52672" y="-302"/>
                    <a:pt x="49051" y="-302"/>
                    <a:pt x="44223" y="905"/>
                  </a:cubicBezTo>
                  <a:lnTo>
                    <a:pt x="3184" y="10561"/>
                  </a:lnTo>
                  <a:cubicBezTo>
                    <a:pt x="-437" y="12975"/>
                    <a:pt x="-1644" y="17803"/>
                    <a:pt x="3184" y="22631"/>
                  </a:cubicBezTo>
                  <a:lnTo>
                    <a:pt x="58707" y="22631"/>
                  </a:lnTo>
                  <a:cubicBezTo>
                    <a:pt x="62328" y="22631"/>
                    <a:pt x="64742" y="22631"/>
                    <a:pt x="67156" y="23838"/>
                  </a:cubicBezTo>
                  <a:lnTo>
                    <a:pt x="109401" y="40737"/>
                  </a:lnTo>
                  <a:cubicBezTo>
                    <a:pt x="116643" y="43151"/>
                    <a:pt x="123885" y="38322"/>
                    <a:pt x="123885" y="31080"/>
                  </a:cubicBezTo>
                  <a:cubicBezTo>
                    <a:pt x="123885" y="26252"/>
                    <a:pt x="120264" y="21424"/>
                    <a:pt x="115436" y="20217"/>
                  </a:cubicBezTo>
                  <a:close/>
                </a:path>
              </a:pathLst>
            </a:custGeom>
            <a:solidFill>
              <a:schemeClr val="tx1"/>
            </a:solidFill>
            <a:ln w="12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 descr="Chevron arrows with solid fill">
            <a:extLst>
              <a:ext uri="{FF2B5EF4-FFF2-40B4-BE49-F238E27FC236}">
                <a16:creationId xmlns:a16="http://schemas.microsoft.com/office/drawing/2014/main" id="{7AF072A5-208C-A9EA-4D11-ACA3766D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3438" y="2410903"/>
            <a:ext cx="862759" cy="862759"/>
          </a:xfrm>
          <a:prstGeom prst="rect">
            <a:avLst/>
          </a:prstGeom>
        </p:spPr>
      </p:pic>
      <p:pic>
        <p:nvPicPr>
          <p:cNvPr id="15" name="Graphic 14" descr="Lightbulb and gear with solid fill">
            <a:extLst>
              <a:ext uri="{FF2B5EF4-FFF2-40B4-BE49-F238E27FC236}">
                <a16:creationId xmlns:a16="http://schemas.microsoft.com/office/drawing/2014/main" id="{1109139F-F590-7234-B3F8-4FE888D8D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3410" y="1683949"/>
            <a:ext cx="743992" cy="743992"/>
          </a:xfrm>
          <a:prstGeom prst="rect">
            <a:avLst/>
          </a:prstGeom>
        </p:spPr>
      </p:pic>
      <p:pic>
        <p:nvPicPr>
          <p:cNvPr id="21" name="Graphic 20" descr="Gears with solid fill">
            <a:extLst>
              <a:ext uri="{FF2B5EF4-FFF2-40B4-BE49-F238E27FC236}">
                <a16:creationId xmlns:a16="http://schemas.microsoft.com/office/drawing/2014/main" id="{7ED3A143-6B0D-26C8-BB73-3D5274ACE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6356" y="2285830"/>
            <a:ext cx="672116" cy="672116"/>
          </a:xfrm>
          <a:prstGeom prst="rect">
            <a:avLst/>
          </a:prstGeom>
        </p:spPr>
      </p:pic>
      <p:pic>
        <p:nvPicPr>
          <p:cNvPr id="23" name="Graphic 22" descr="Gears outline">
            <a:extLst>
              <a:ext uri="{FF2B5EF4-FFF2-40B4-BE49-F238E27FC236}">
                <a16:creationId xmlns:a16="http://schemas.microsoft.com/office/drawing/2014/main" id="{9B7DC8E2-EE1E-1EFC-1CEA-E9C9DC445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0496" y="2315969"/>
            <a:ext cx="658687" cy="658687"/>
          </a:xfrm>
          <a:prstGeom prst="rect">
            <a:avLst/>
          </a:prstGeom>
        </p:spPr>
      </p:pic>
      <p:pic>
        <p:nvPicPr>
          <p:cNvPr id="25" name="Graphic 24" descr="Single gear with solid fill">
            <a:extLst>
              <a:ext uri="{FF2B5EF4-FFF2-40B4-BE49-F238E27FC236}">
                <a16:creationId xmlns:a16="http://schemas.microsoft.com/office/drawing/2014/main" id="{ECD616FC-26B7-4F2B-4533-F26175B285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5837" y="2753123"/>
            <a:ext cx="617236" cy="617236"/>
          </a:xfrm>
          <a:prstGeom prst="rect">
            <a:avLst/>
          </a:prstGeom>
        </p:spPr>
      </p:pic>
      <p:pic>
        <p:nvPicPr>
          <p:cNvPr id="27" name="Graphic 26" descr="Single gear outline">
            <a:extLst>
              <a:ext uri="{FF2B5EF4-FFF2-40B4-BE49-F238E27FC236}">
                <a16:creationId xmlns:a16="http://schemas.microsoft.com/office/drawing/2014/main" id="{C4F010D2-4D7C-914B-F067-C4C3D54D86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04386" y="2756459"/>
            <a:ext cx="658687" cy="658687"/>
          </a:xfrm>
          <a:prstGeom prst="rect">
            <a:avLst/>
          </a:prstGeom>
        </p:spPr>
      </p:pic>
      <p:pic>
        <p:nvPicPr>
          <p:cNvPr id="33" name="Graphic 32" descr="Acquisition outline">
            <a:extLst>
              <a:ext uri="{FF2B5EF4-FFF2-40B4-BE49-F238E27FC236}">
                <a16:creationId xmlns:a16="http://schemas.microsoft.com/office/drawing/2014/main" id="{87FFB209-93D3-1856-24F1-57E52F1B6A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>
            <a:off x="6673350" y="2210903"/>
            <a:ext cx="1512000" cy="1083341"/>
          </a:xfrm>
          <a:prstGeom prst="rect">
            <a:avLst/>
          </a:prstGeom>
        </p:spPr>
      </p:pic>
      <p:pic>
        <p:nvPicPr>
          <p:cNvPr id="35" name="Graphic 34" descr="Arrow Right outline">
            <a:extLst>
              <a:ext uri="{FF2B5EF4-FFF2-40B4-BE49-F238E27FC236}">
                <a16:creationId xmlns:a16="http://schemas.microsoft.com/office/drawing/2014/main" id="{B7725BD4-6C55-132A-5B26-CF77AE2773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12553" y="2422680"/>
            <a:ext cx="1235091" cy="830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9ABFF-B0F3-4056-A845-DA80F7874C31}"/>
                  </a:ext>
                </a:extLst>
              </p:cNvPr>
              <p:cNvSpPr txBox="1"/>
              <p:nvPr/>
            </p:nvSpPr>
            <p:spPr>
              <a:xfrm>
                <a:off x="6063666" y="2553130"/>
                <a:ext cx="688623" cy="569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9ABFF-B0F3-4056-A845-DA80F787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66" y="2553130"/>
                <a:ext cx="688623" cy="569387"/>
              </a:xfrm>
              <a:prstGeom prst="rect">
                <a:avLst/>
              </a:prstGeom>
              <a:blipFill>
                <a:blip r:embed="rId19"/>
                <a:stretch>
                  <a:fillRect l="-3636" t="-4444" r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FB6016B-733D-2407-4DCE-C6B33B51EE4E}"/>
              </a:ext>
            </a:extLst>
          </p:cNvPr>
          <p:cNvSpPr txBox="1"/>
          <p:nvPr/>
        </p:nvSpPr>
        <p:spPr>
          <a:xfrm>
            <a:off x="4686378" y="2295241"/>
            <a:ext cx="153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Forecast</a:t>
            </a:r>
            <a:endParaRPr lang="en-US" sz="2000" dirty="0">
              <a:latin typeface="Speak Pro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A0D484-CD5D-2328-DECA-085D0A551419}"/>
              </a:ext>
            </a:extLst>
          </p:cNvPr>
          <p:cNvSpPr txBox="1"/>
          <p:nvPr/>
        </p:nvSpPr>
        <p:spPr>
          <a:xfrm>
            <a:off x="3368065" y="3407840"/>
            <a:ext cx="1531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State-Space</a:t>
            </a:r>
            <a:r>
              <a:rPr lang="zh-CN" altLang="en-US" sz="2000" dirty="0">
                <a:latin typeface="Speak Pro" panose="020F0502020204030204" pitchFamily="34" charset="0"/>
                <a:cs typeface="MV Boli" panose="02000500030200090000" pitchFamily="2" charset="0"/>
              </a:rPr>
              <a:t> </a:t>
            </a:r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Model</a:t>
            </a:r>
            <a:endParaRPr lang="en-US" sz="2000" dirty="0">
              <a:latin typeface="Speak Pro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87D84F-1697-BEDA-BE9E-91C4D3746538}"/>
              </a:ext>
            </a:extLst>
          </p:cNvPr>
          <p:cNvSpPr txBox="1"/>
          <p:nvPr/>
        </p:nvSpPr>
        <p:spPr>
          <a:xfrm>
            <a:off x="1289090" y="1847119"/>
            <a:ext cx="197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Physical</a:t>
            </a:r>
            <a:r>
              <a:rPr lang="zh-CN" altLang="en-US" sz="2000" dirty="0">
                <a:latin typeface="Speak Pro" panose="020F0502020204030204" pitchFamily="34" charset="0"/>
                <a:cs typeface="MV Boli" panose="02000500030200090000" pitchFamily="2" charset="0"/>
              </a:rPr>
              <a:t> </a:t>
            </a:r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System</a:t>
            </a:r>
            <a:endParaRPr lang="en-US" sz="2000" dirty="0">
              <a:latin typeface="Speak Pro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DFD0B7-FB7D-3B3B-9212-0E892BA471BA}"/>
              </a:ext>
            </a:extLst>
          </p:cNvPr>
          <p:cNvSpPr txBox="1"/>
          <p:nvPr/>
        </p:nvSpPr>
        <p:spPr>
          <a:xfrm>
            <a:off x="7993016" y="2174815"/>
            <a:ext cx="100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Analysis</a:t>
            </a:r>
            <a:endParaRPr lang="en-US" sz="2000" dirty="0">
              <a:latin typeface="Speak Pro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EABE08-327A-1038-47AF-DA25048FB3B9}"/>
              </a:ext>
            </a:extLst>
          </p:cNvPr>
          <p:cNvSpPr txBox="1"/>
          <p:nvPr/>
        </p:nvSpPr>
        <p:spPr>
          <a:xfrm>
            <a:off x="6673349" y="3016416"/>
            <a:ext cx="1531327" cy="707886"/>
          </a:xfrm>
          <a:custGeom>
            <a:avLst/>
            <a:gdLst>
              <a:gd name="connsiteX0" fmla="*/ 0 w 1531327"/>
              <a:gd name="connsiteY0" fmla="*/ 0 h 707886"/>
              <a:gd name="connsiteX1" fmla="*/ 495129 w 1531327"/>
              <a:gd name="connsiteY1" fmla="*/ 0 h 707886"/>
              <a:gd name="connsiteX2" fmla="*/ 959632 w 1531327"/>
              <a:gd name="connsiteY2" fmla="*/ 0 h 707886"/>
              <a:gd name="connsiteX3" fmla="*/ 1531327 w 1531327"/>
              <a:gd name="connsiteY3" fmla="*/ 0 h 707886"/>
              <a:gd name="connsiteX4" fmla="*/ 1531327 w 1531327"/>
              <a:gd name="connsiteY4" fmla="*/ 346864 h 707886"/>
              <a:gd name="connsiteX5" fmla="*/ 1531327 w 1531327"/>
              <a:gd name="connsiteY5" fmla="*/ 707886 h 707886"/>
              <a:gd name="connsiteX6" fmla="*/ 1051511 w 1531327"/>
              <a:gd name="connsiteY6" fmla="*/ 707886 h 707886"/>
              <a:gd name="connsiteX7" fmla="*/ 571695 w 1531327"/>
              <a:gd name="connsiteY7" fmla="*/ 707886 h 707886"/>
              <a:gd name="connsiteX8" fmla="*/ 0 w 1531327"/>
              <a:gd name="connsiteY8" fmla="*/ 707886 h 707886"/>
              <a:gd name="connsiteX9" fmla="*/ 0 w 1531327"/>
              <a:gd name="connsiteY9" fmla="*/ 375180 h 707886"/>
              <a:gd name="connsiteX10" fmla="*/ 0 w 1531327"/>
              <a:gd name="connsiteY1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1327" h="707886" extrusionOk="0">
                <a:moveTo>
                  <a:pt x="0" y="0"/>
                </a:moveTo>
                <a:cubicBezTo>
                  <a:pt x="114191" y="-41526"/>
                  <a:pt x="253545" y="9687"/>
                  <a:pt x="495129" y="0"/>
                </a:cubicBezTo>
                <a:cubicBezTo>
                  <a:pt x="736713" y="-9687"/>
                  <a:pt x="817132" y="41380"/>
                  <a:pt x="959632" y="0"/>
                </a:cubicBezTo>
                <a:cubicBezTo>
                  <a:pt x="1102132" y="-41380"/>
                  <a:pt x="1410102" y="52569"/>
                  <a:pt x="1531327" y="0"/>
                </a:cubicBezTo>
                <a:cubicBezTo>
                  <a:pt x="1538800" y="137855"/>
                  <a:pt x="1515667" y="261053"/>
                  <a:pt x="1531327" y="346864"/>
                </a:cubicBezTo>
                <a:cubicBezTo>
                  <a:pt x="1546987" y="432675"/>
                  <a:pt x="1494033" y="533392"/>
                  <a:pt x="1531327" y="707886"/>
                </a:cubicBezTo>
                <a:cubicBezTo>
                  <a:pt x="1324923" y="731273"/>
                  <a:pt x="1192737" y="690081"/>
                  <a:pt x="1051511" y="707886"/>
                </a:cubicBezTo>
                <a:cubicBezTo>
                  <a:pt x="910285" y="725691"/>
                  <a:pt x="671388" y="690134"/>
                  <a:pt x="571695" y="707886"/>
                </a:cubicBezTo>
                <a:cubicBezTo>
                  <a:pt x="472002" y="725638"/>
                  <a:pt x="213235" y="649219"/>
                  <a:pt x="0" y="707886"/>
                </a:cubicBezTo>
                <a:cubicBezTo>
                  <a:pt x="-23083" y="559273"/>
                  <a:pt x="33599" y="456887"/>
                  <a:pt x="0" y="375180"/>
                </a:cubicBezTo>
                <a:cubicBezTo>
                  <a:pt x="-33599" y="293473"/>
                  <a:pt x="10522" y="7752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Data</a:t>
            </a:r>
            <a:r>
              <a:rPr lang="zh-CN" altLang="en-US" sz="2000" dirty="0">
                <a:latin typeface="Speak Pro" panose="020F0502020204030204" pitchFamily="34" charset="0"/>
                <a:cs typeface="MV Boli" panose="02000500030200090000" pitchFamily="2" charset="0"/>
              </a:rPr>
              <a:t> </a:t>
            </a:r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Assimilation</a:t>
            </a:r>
            <a:endParaRPr lang="en-US" sz="2000" dirty="0">
              <a:latin typeface="Speak Pro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9E56B-5C56-CEA1-90C3-65F6E5D5F0E7}"/>
              </a:ext>
            </a:extLst>
          </p:cNvPr>
          <p:cNvSpPr txBox="1"/>
          <p:nvPr/>
        </p:nvSpPr>
        <p:spPr>
          <a:xfrm>
            <a:off x="6752289" y="1290715"/>
            <a:ext cx="153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Observation</a:t>
            </a:r>
            <a:endParaRPr lang="en-US" sz="2000" dirty="0">
              <a:latin typeface="Speak Pro" panose="020F0502020204030204" pitchFamily="34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E02B9E-8EA7-F93F-F953-45DBB3BC491D}"/>
                  </a:ext>
                </a:extLst>
              </p:cNvPr>
              <p:cNvSpPr txBox="1"/>
              <p:nvPr/>
            </p:nvSpPr>
            <p:spPr>
              <a:xfrm>
                <a:off x="8236069" y="2492354"/>
                <a:ext cx="6886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FE02B9E-8EA7-F93F-F953-45DBB3BC4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69" y="2492354"/>
                <a:ext cx="688623" cy="553998"/>
              </a:xfrm>
              <a:prstGeom prst="rect">
                <a:avLst/>
              </a:prstGeom>
              <a:blipFill>
                <a:blip r:embed="rId20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 47">
            <a:extLst>
              <a:ext uri="{FF2B5EF4-FFF2-40B4-BE49-F238E27FC236}">
                <a16:creationId xmlns:a16="http://schemas.microsoft.com/office/drawing/2014/main" id="{77ECCB89-44C0-25E8-806F-028D86DF2C72}"/>
              </a:ext>
            </a:extLst>
          </p:cNvPr>
          <p:cNvSpPr/>
          <p:nvPr/>
        </p:nvSpPr>
        <p:spPr>
          <a:xfrm>
            <a:off x="3017597" y="3037825"/>
            <a:ext cx="5978704" cy="2633291"/>
          </a:xfrm>
          <a:custGeom>
            <a:avLst/>
            <a:gdLst>
              <a:gd name="connsiteX0" fmla="*/ 5494226 w 5978704"/>
              <a:gd name="connsiteY0" fmla="*/ 0 h 2633291"/>
              <a:gd name="connsiteX1" fmla="*/ 5494226 w 5978704"/>
              <a:gd name="connsiteY1" fmla="*/ 2370667 h 2633291"/>
              <a:gd name="connsiteX2" fmla="*/ 459381 w 5978704"/>
              <a:gd name="connsiteY2" fmla="*/ 2415823 h 2633291"/>
              <a:gd name="connsiteX3" fmla="*/ 538403 w 5978704"/>
              <a:gd name="connsiteY3" fmla="*/ 959556 h 263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8704" h="2633291" extrusionOk="0">
                <a:moveTo>
                  <a:pt x="5494226" y="0"/>
                </a:moveTo>
                <a:cubicBezTo>
                  <a:pt x="5903819" y="977861"/>
                  <a:pt x="6215179" y="2012388"/>
                  <a:pt x="5494226" y="2370667"/>
                </a:cubicBezTo>
                <a:cubicBezTo>
                  <a:pt x="4773680" y="2798271"/>
                  <a:pt x="1269349" y="2651517"/>
                  <a:pt x="459381" y="2415823"/>
                </a:cubicBezTo>
                <a:cubicBezTo>
                  <a:pt x="-381092" y="2194800"/>
                  <a:pt x="70148" y="1657197"/>
                  <a:pt x="538403" y="959556"/>
                </a:cubicBezTo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494226 w 5978704"/>
                      <a:gd name="connsiteY0" fmla="*/ 0 h 2633291"/>
                      <a:gd name="connsiteX1" fmla="*/ 5494226 w 5978704"/>
                      <a:gd name="connsiteY1" fmla="*/ 2370667 h 2633291"/>
                      <a:gd name="connsiteX2" fmla="*/ 459381 w 5978704"/>
                      <a:gd name="connsiteY2" fmla="*/ 2415823 h 2633291"/>
                      <a:gd name="connsiteX3" fmla="*/ 538403 w 5978704"/>
                      <a:gd name="connsiteY3" fmla="*/ 959556 h 2633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78704" h="2633291">
                        <a:moveTo>
                          <a:pt x="5494226" y="0"/>
                        </a:moveTo>
                        <a:cubicBezTo>
                          <a:pt x="5913796" y="984015"/>
                          <a:pt x="6333367" y="1968030"/>
                          <a:pt x="5494226" y="2370667"/>
                        </a:cubicBezTo>
                        <a:cubicBezTo>
                          <a:pt x="4655085" y="2773304"/>
                          <a:pt x="1285352" y="2651008"/>
                          <a:pt x="459381" y="2415823"/>
                        </a:cubicBezTo>
                        <a:cubicBezTo>
                          <a:pt x="-366590" y="2180638"/>
                          <a:pt x="85906" y="1570097"/>
                          <a:pt x="538403" y="95955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DAF2287-1BD8-136A-0B62-7F8CC3A194DA}"/>
              </a:ext>
            </a:extLst>
          </p:cNvPr>
          <p:cNvSpPr/>
          <p:nvPr/>
        </p:nvSpPr>
        <p:spPr>
          <a:xfrm>
            <a:off x="3352800" y="4001248"/>
            <a:ext cx="239189" cy="210622"/>
          </a:xfrm>
          <a:custGeom>
            <a:avLst/>
            <a:gdLst>
              <a:gd name="connsiteX0" fmla="*/ 225778 w 239189"/>
              <a:gd name="connsiteY0" fmla="*/ 210622 h 210622"/>
              <a:gd name="connsiteX1" fmla="*/ 214489 w 239189"/>
              <a:gd name="connsiteY1" fmla="*/ 7422 h 210622"/>
              <a:gd name="connsiteX2" fmla="*/ 0 w 239189"/>
              <a:gd name="connsiteY2" fmla="*/ 63866 h 2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89" h="210622">
                <a:moveTo>
                  <a:pt x="225778" y="210622"/>
                </a:moveTo>
                <a:cubicBezTo>
                  <a:pt x="238948" y="121251"/>
                  <a:pt x="252119" y="31881"/>
                  <a:pt x="214489" y="7422"/>
                </a:cubicBezTo>
                <a:cubicBezTo>
                  <a:pt x="176859" y="-17037"/>
                  <a:pt x="88429" y="23414"/>
                  <a:pt x="0" y="638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DAD93C-8C6F-7BD3-C9D0-9348CD233703}"/>
              </a:ext>
            </a:extLst>
          </p:cNvPr>
          <p:cNvSpPr txBox="1"/>
          <p:nvPr/>
        </p:nvSpPr>
        <p:spPr>
          <a:xfrm>
            <a:off x="5642313" y="5134642"/>
            <a:ext cx="153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Speak Pro" panose="020F0502020204030204" pitchFamily="34" charset="0"/>
                <a:cs typeface="MV Boli" panose="02000500030200090000" pitchFamily="2" charset="0"/>
              </a:rPr>
              <a:t>Cycling</a:t>
            </a:r>
            <a:endParaRPr lang="en-US" sz="2000" dirty="0">
              <a:latin typeface="Speak Pro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53EA74-2EA3-C20D-E485-A32AFCA216F8}"/>
              </a:ext>
            </a:extLst>
          </p:cNvPr>
          <p:cNvSpPr txBox="1"/>
          <p:nvPr/>
        </p:nvSpPr>
        <p:spPr>
          <a:xfrm>
            <a:off x="322779" y="3954544"/>
            <a:ext cx="2692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Speak Pro" panose="020B0504020101020102" pitchFamily="34" charset="0"/>
              </a:rPr>
              <a:t>Applied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Areas:</a:t>
            </a:r>
          </a:p>
          <a:p>
            <a:endParaRPr lang="en-US" altLang="zh-CN" sz="1800" dirty="0">
              <a:latin typeface="Speak 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Weather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Forecasting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Ocean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Land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···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F23322-F513-7E38-E5CE-9E6D9A5A20A9}"/>
              </a:ext>
            </a:extLst>
          </p:cNvPr>
          <p:cNvSpPr txBox="1"/>
          <p:nvPr/>
        </p:nvSpPr>
        <p:spPr>
          <a:xfrm>
            <a:off x="9346769" y="1007183"/>
            <a:ext cx="2692823" cy="4801314"/>
          </a:xfrm>
          <a:custGeom>
            <a:avLst/>
            <a:gdLst>
              <a:gd name="connsiteX0" fmla="*/ 0 w 2692823"/>
              <a:gd name="connsiteY0" fmla="*/ 0 h 4801314"/>
              <a:gd name="connsiteX1" fmla="*/ 646278 w 2692823"/>
              <a:gd name="connsiteY1" fmla="*/ 0 h 4801314"/>
              <a:gd name="connsiteX2" fmla="*/ 1238699 w 2692823"/>
              <a:gd name="connsiteY2" fmla="*/ 0 h 4801314"/>
              <a:gd name="connsiteX3" fmla="*/ 1965761 w 2692823"/>
              <a:gd name="connsiteY3" fmla="*/ 0 h 4801314"/>
              <a:gd name="connsiteX4" fmla="*/ 2692823 w 2692823"/>
              <a:gd name="connsiteY4" fmla="*/ 0 h 4801314"/>
              <a:gd name="connsiteX5" fmla="*/ 2692823 w 2692823"/>
              <a:gd name="connsiteY5" fmla="*/ 637889 h 4801314"/>
              <a:gd name="connsiteX6" fmla="*/ 2692823 w 2692823"/>
              <a:gd name="connsiteY6" fmla="*/ 1227765 h 4801314"/>
              <a:gd name="connsiteX7" fmla="*/ 2692823 w 2692823"/>
              <a:gd name="connsiteY7" fmla="*/ 1913667 h 4801314"/>
              <a:gd name="connsiteX8" fmla="*/ 2692823 w 2692823"/>
              <a:gd name="connsiteY8" fmla="*/ 2599569 h 4801314"/>
              <a:gd name="connsiteX9" fmla="*/ 2692823 w 2692823"/>
              <a:gd name="connsiteY9" fmla="*/ 3189444 h 4801314"/>
              <a:gd name="connsiteX10" fmla="*/ 2692823 w 2692823"/>
              <a:gd name="connsiteY10" fmla="*/ 3779320 h 4801314"/>
              <a:gd name="connsiteX11" fmla="*/ 2692823 w 2692823"/>
              <a:gd name="connsiteY11" fmla="*/ 4801314 h 4801314"/>
              <a:gd name="connsiteX12" fmla="*/ 1992689 w 2692823"/>
              <a:gd name="connsiteY12" fmla="*/ 4801314 h 4801314"/>
              <a:gd name="connsiteX13" fmla="*/ 1265627 w 2692823"/>
              <a:gd name="connsiteY13" fmla="*/ 4801314 h 4801314"/>
              <a:gd name="connsiteX14" fmla="*/ 0 w 2692823"/>
              <a:gd name="connsiteY14" fmla="*/ 4801314 h 4801314"/>
              <a:gd name="connsiteX15" fmla="*/ 0 w 2692823"/>
              <a:gd name="connsiteY15" fmla="*/ 4211438 h 4801314"/>
              <a:gd name="connsiteX16" fmla="*/ 0 w 2692823"/>
              <a:gd name="connsiteY16" fmla="*/ 3525536 h 4801314"/>
              <a:gd name="connsiteX17" fmla="*/ 0 w 2692823"/>
              <a:gd name="connsiteY17" fmla="*/ 2887647 h 4801314"/>
              <a:gd name="connsiteX18" fmla="*/ 0 w 2692823"/>
              <a:gd name="connsiteY18" fmla="*/ 2345785 h 4801314"/>
              <a:gd name="connsiteX19" fmla="*/ 0 w 2692823"/>
              <a:gd name="connsiteY19" fmla="*/ 1755909 h 4801314"/>
              <a:gd name="connsiteX20" fmla="*/ 0 w 2692823"/>
              <a:gd name="connsiteY20" fmla="*/ 1166033 h 4801314"/>
              <a:gd name="connsiteX21" fmla="*/ 0 w 2692823"/>
              <a:gd name="connsiteY21" fmla="*/ 0 h 480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92823" h="4801314" extrusionOk="0">
                <a:moveTo>
                  <a:pt x="0" y="0"/>
                </a:moveTo>
                <a:cubicBezTo>
                  <a:pt x="231787" y="23553"/>
                  <a:pt x="509949" y="-24974"/>
                  <a:pt x="646278" y="0"/>
                </a:cubicBezTo>
                <a:cubicBezTo>
                  <a:pt x="782607" y="24974"/>
                  <a:pt x="1115086" y="-26545"/>
                  <a:pt x="1238699" y="0"/>
                </a:cubicBezTo>
                <a:cubicBezTo>
                  <a:pt x="1362312" y="26545"/>
                  <a:pt x="1772397" y="-19235"/>
                  <a:pt x="1965761" y="0"/>
                </a:cubicBezTo>
                <a:cubicBezTo>
                  <a:pt x="2159125" y="19235"/>
                  <a:pt x="2349086" y="-34351"/>
                  <a:pt x="2692823" y="0"/>
                </a:cubicBezTo>
                <a:cubicBezTo>
                  <a:pt x="2681364" y="175683"/>
                  <a:pt x="2719906" y="402490"/>
                  <a:pt x="2692823" y="637889"/>
                </a:cubicBezTo>
                <a:cubicBezTo>
                  <a:pt x="2665740" y="873288"/>
                  <a:pt x="2664887" y="978186"/>
                  <a:pt x="2692823" y="1227765"/>
                </a:cubicBezTo>
                <a:cubicBezTo>
                  <a:pt x="2720759" y="1477344"/>
                  <a:pt x="2704384" y="1747849"/>
                  <a:pt x="2692823" y="1913667"/>
                </a:cubicBezTo>
                <a:cubicBezTo>
                  <a:pt x="2681262" y="2079485"/>
                  <a:pt x="2673019" y="2320699"/>
                  <a:pt x="2692823" y="2599569"/>
                </a:cubicBezTo>
                <a:cubicBezTo>
                  <a:pt x="2712627" y="2878439"/>
                  <a:pt x="2668842" y="2995438"/>
                  <a:pt x="2692823" y="3189444"/>
                </a:cubicBezTo>
                <a:cubicBezTo>
                  <a:pt x="2716804" y="3383450"/>
                  <a:pt x="2674618" y="3631890"/>
                  <a:pt x="2692823" y="3779320"/>
                </a:cubicBezTo>
                <a:cubicBezTo>
                  <a:pt x="2711028" y="3926750"/>
                  <a:pt x="2669751" y="4419276"/>
                  <a:pt x="2692823" y="4801314"/>
                </a:cubicBezTo>
                <a:cubicBezTo>
                  <a:pt x="2370402" y="4787981"/>
                  <a:pt x="2187840" y="4769260"/>
                  <a:pt x="1992689" y="4801314"/>
                </a:cubicBezTo>
                <a:cubicBezTo>
                  <a:pt x="1797538" y="4833368"/>
                  <a:pt x="1494241" y="4800403"/>
                  <a:pt x="1265627" y="4801314"/>
                </a:cubicBezTo>
                <a:cubicBezTo>
                  <a:pt x="1037013" y="4802225"/>
                  <a:pt x="299936" y="4864203"/>
                  <a:pt x="0" y="4801314"/>
                </a:cubicBezTo>
                <a:cubicBezTo>
                  <a:pt x="-23876" y="4601236"/>
                  <a:pt x="18498" y="4396685"/>
                  <a:pt x="0" y="4211438"/>
                </a:cubicBezTo>
                <a:cubicBezTo>
                  <a:pt x="-18498" y="4026191"/>
                  <a:pt x="-29639" y="3709224"/>
                  <a:pt x="0" y="3525536"/>
                </a:cubicBezTo>
                <a:cubicBezTo>
                  <a:pt x="29639" y="3341848"/>
                  <a:pt x="-21565" y="3178910"/>
                  <a:pt x="0" y="2887647"/>
                </a:cubicBezTo>
                <a:cubicBezTo>
                  <a:pt x="21565" y="2596384"/>
                  <a:pt x="-1954" y="2532748"/>
                  <a:pt x="0" y="2345785"/>
                </a:cubicBezTo>
                <a:cubicBezTo>
                  <a:pt x="1954" y="2158822"/>
                  <a:pt x="-17526" y="1937083"/>
                  <a:pt x="0" y="1755909"/>
                </a:cubicBezTo>
                <a:cubicBezTo>
                  <a:pt x="17526" y="1574735"/>
                  <a:pt x="-12845" y="1344307"/>
                  <a:pt x="0" y="1166033"/>
                </a:cubicBezTo>
                <a:cubicBezTo>
                  <a:pt x="12845" y="987759"/>
                  <a:pt x="-18096" y="43576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Speak Pro" panose="020B0504020101020102" pitchFamily="34" charset="0"/>
              </a:rPr>
              <a:t>Why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not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just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observations?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Sparse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Indirect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Measured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at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different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Speak Pro" panose="020B05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Speak Pro" panose="020B0504020101020102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Speak Pro" panose="020B0504020101020102" pitchFamily="34" charset="0"/>
            </a:endParaRPr>
          </a:p>
          <a:p>
            <a:r>
              <a:rPr lang="en-US" altLang="zh-CN" sz="1800" dirty="0">
                <a:latin typeface="Speak Pro" panose="020B0504020101020102" pitchFamily="34" charset="0"/>
              </a:rPr>
              <a:t>Why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not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just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Speak Pro" panose="020B0504020101020102" pitchFamily="34" charset="0"/>
              </a:rPr>
              <a:t>Deviate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from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reality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(model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assumptions/approximations,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initial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conditions,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chaotic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 err="1">
                <a:latin typeface="Speak Pro" panose="020B0504020101020102" pitchFamily="34" charset="0"/>
              </a:rPr>
              <a:t>behaviour</a:t>
            </a:r>
            <a:r>
              <a:rPr lang="en-US" altLang="zh-CN" sz="1800" dirty="0">
                <a:latin typeface="Speak Pro" panose="020B0504020101020102" pitchFamily="34" charset="0"/>
              </a:rPr>
              <a:t>,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···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)</a:t>
            </a:r>
          </a:p>
          <a:p>
            <a:r>
              <a:rPr lang="zh-CN" altLang="en-US" sz="1800" dirty="0">
                <a:latin typeface="Speak Pro" panose="020B0504020101020102" pitchFamily="34" charset="0"/>
              </a:rPr>
              <a:t>    </a:t>
            </a:r>
            <a:r>
              <a:rPr lang="en-US" altLang="zh-CN" sz="1800" dirty="0">
                <a:latin typeface="Speak Pro" panose="020B0504020101020102" pitchFamily="34" charset="0"/>
              </a:rPr>
              <a:t>Inaccurate</a:t>
            </a:r>
            <a:r>
              <a:rPr lang="zh-CN" altLang="en-US" sz="1800" dirty="0">
                <a:latin typeface="Speak Pro" panose="020B0504020101020102" pitchFamily="34" charset="0"/>
              </a:rPr>
              <a:t> </a:t>
            </a:r>
            <a:r>
              <a:rPr lang="en-US" altLang="zh-CN" sz="1800" dirty="0">
                <a:latin typeface="Speak Pro" panose="020B0504020101020102" pitchFamily="34" charset="0"/>
              </a:rPr>
              <a:t>predictions</a:t>
            </a:r>
          </a:p>
          <a:p>
            <a:endParaRPr lang="en-US" altLang="zh-CN" sz="1800" dirty="0">
              <a:latin typeface="Speak Pro" panose="020B0504020101020102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A7D570-E14C-17A0-BFCE-64E55F76539D}"/>
              </a:ext>
            </a:extLst>
          </p:cNvPr>
          <p:cNvSpPr txBox="1"/>
          <p:nvPr/>
        </p:nvSpPr>
        <p:spPr>
          <a:xfrm>
            <a:off x="241156" y="3770031"/>
            <a:ext cx="2669690" cy="2486389"/>
          </a:xfrm>
          <a:custGeom>
            <a:avLst/>
            <a:gdLst>
              <a:gd name="connsiteX0" fmla="*/ 0 w 2669690"/>
              <a:gd name="connsiteY0" fmla="*/ 0 h 2486389"/>
              <a:gd name="connsiteX1" fmla="*/ 640726 w 2669690"/>
              <a:gd name="connsiteY1" fmla="*/ 0 h 2486389"/>
              <a:gd name="connsiteX2" fmla="*/ 1228057 w 2669690"/>
              <a:gd name="connsiteY2" fmla="*/ 0 h 2486389"/>
              <a:gd name="connsiteX3" fmla="*/ 1948874 w 2669690"/>
              <a:gd name="connsiteY3" fmla="*/ 0 h 2486389"/>
              <a:gd name="connsiteX4" fmla="*/ 2669690 w 2669690"/>
              <a:gd name="connsiteY4" fmla="*/ 0 h 2486389"/>
              <a:gd name="connsiteX5" fmla="*/ 2669690 w 2669690"/>
              <a:gd name="connsiteY5" fmla="*/ 596733 h 2486389"/>
              <a:gd name="connsiteX6" fmla="*/ 2669690 w 2669690"/>
              <a:gd name="connsiteY6" fmla="*/ 1168603 h 2486389"/>
              <a:gd name="connsiteX7" fmla="*/ 2669690 w 2669690"/>
              <a:gd name="connsiteY7" fmla="*/ 1790200 h 2486389"/>
              <a:gd name="connsiteX8" fmla="*/ 2669690 w 2669690"/>
              <a:gd name="connsiteY8" fmla="*/ 2486389 h 2486389"/>
              <a:gd name="connsiteX9" fmla="*/ 2055661 w 2669690"/>
              <a:gd name="connsiteY9" fmla="*/ 2486389 h 2486389"/>
              <a:gd name="connsiteX10" fmla="*/ 1388239 w 2669690"/>
              <a:gd name="connsiteY10" fmla="*/ 2486389 h 2486389"/>
              <a:gd name="connsiteX11" fmla="*/ 720816 w 2669690"/>
              <a:gd name="connsiteY11" fmla="*/ 2486389 h 2486389"/>
              <a:gd name="connsiteX12" fmla="*/ 0 w 2669690"/>
              <a:gd name="connsiteY12" fmla="*/ 2486389 h 2486389"/>
              <a:gd name="connsiteX13" fmla="*/ 0 w 2669690"/>
              <a:gd name="connsiteY13" fmla="*/ 1815064 h 2486389"/>
              <a:gd name="connsiteX14" fmla="*/ 0 w 2669690"/>
              <a:gd name="connsiteY14" fmla="*/ 1143739 h 2486389"/>
              <a:gd name="connsiteX15" fmla="*/ 0 w 2669690"/>
              <a:gd name="connsiteY15" fmla="*/ 0 h 248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9690" h="2486389" extrusionOk="0">
                <a:moveTo>
                  <a:pt x="0" y="0"/>
                </a:moveTo>
                <a:cubicBezTo>
                  <a:pt x="184559" y="-22530"/>
                  <a:pt x="376298" y="11713"/>
                  <a:pt x="640726" y="0"/>
                </a:cubicBezTo>
                <a:cubicBezTo>
                  <a:pt x="905154" y="-11713"/>
                  <a:pt x="943285" y="-19372"/>
                  <a:pt x="1228057" y="0"/>
                </a:cubicBezTo>
                <a:cubicBezTo>
                  <a:pt x="1512829" y="19372"/>
                  <a:pt x="1713970" y="20474"/>
                  <a:pt x="1948874" y="0"/>
                </a:cubicBezTo>
                <a:cubicBezTo>
                  <a:pt x="2183778" y="-20474"/>
                  <a:pt x="2336417" y="-14305"/>
                  <a:pt x="2669690" y="0"/>
                </a:cubicBezTo>
                <a:cubicBezTo>
                  <a:pt x="2693133" y="182632"/>
                  <a:pt x="2653469" y="415821"/>
                  <a:pt x="2669690" y="596733"/>
                </a:cubicBezTo>
                <a:cubicBezTo>
                  <a:pt x="2685911" y="777645"/>
                  <a:pt x="2682653" y="1022931"/>
                  <a:pt x="2669690" y="1168603"/>
                </a:cubicBezTo>
                <a:cubicBezTo>
                  <a:pt x="2656728" y="1314275"/>
                  <a:pt x="2683201" y="1643777"/>
                  <a:pt x="2669690" y="1790200"/>
                </a:cubicBezTo>
                <a:cubicBezTo>
                  <a:pt x="2656179" y="1936623"/>
                  <a:pt x="2677689" y="2280806"/>
                  <a:pt x="2669690" y="2486389"/>
                </a:cubicBezTo>
                <a:cubicBezTo>
                  <a:pt x="2397734" y="2499377"/>
                  <a:pt x="2270944" y="2460949"/>
                  <a:pt x="2055661" y="2486389"/>
                </a:cubicBezTo>
                <a:cubicBezTo>
                  <a:pt x="1840378" y="2511829"/>
                  <a:pt x="1578461" y="2484101"/>
                  <a:pt x="1388239" y="2486389"/>
                </a:cubicBezTo>
                <a:cubicBezTo>
                  <a:pt x="1198017" y="2488677"/>
                  <a:pt x="1015112" y="2453024"/>
                  <a:pt x="720816" y="2486389"/>
                </a:cubicBezTo>
                <a:cubicBezTo>
                  <a:pt x="426520" y="2519754"/>
                  <a:pt x="240429" y="2500748"/>
                  <a:pt x="0" y="2486389"/>
                </a:cubicBezTo>
                <a:cubicBezTo>
                  <a:pt x="26455" y="2347431"/>
                  <a:pt x="-21415" y="2129597"/>
                  <a:pt x="0" y="1815064"/>
                </a:cubicBezTo>
                <a:cubicBezTo>
                  <a:pt x="21415" y="1500531"/>
                  <a:pt x="3004" y="1465924"/>
                  <a:pt x="0" y="1143739"/>
                </a:cubicBezTo>
                <a:cubicBezTo>
                  <a:pt x="-3004" y="821555"/>
                  <a:pt x="29230" y="55300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5" name="Graphic 54" descr="Arrow Right with solid fill">
            <a:extLst>
              <a:ext uri="{FF2B5EF4-FFF2-40B4-BE49-F238E27FC236}">
                <a16:creationId xmlns:a16="http://schemas.microsoft.com/office/drawing/2014/main" id="{8AEB2C3E-A764-7879-BFDD-C2E60D73E04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320595" y="5154834"/>
            <a:ext cx="355538" cy="355538"/>
          </a:xfrm>
          <a:prstGeom prst="rect">
            <a:avLst/>
          </a:prstGeom>
          <a:effectLst/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26E1D05-267A-F92C-0EDD-284AFB8936F1}"/>
              </a:ext>
            </a:extLst>
          </p:cNvPr>
          <p:cNvSpPr txBox="1"/>
          <p:nvPr/>
        </p:nvSpPr>
        <p:spPr>
          <a:xfrm>
            <a:off x="9261554" y="969701"/>
            <a:ext cx="2815349" cy="4801315"/>
          </a:xfrm>
          <a:custGeom>
            <a:avLst/>
            <a:gdLst>
              <a:gd name="connsiteX0" fmla="*/ 0 w 2815349"/>
              <a:gd name="connsiteY0" fmla="*/ 0 h 4801315"/>
              <a:gd name="connsiteX1" fmla="*/ 534916 w 2815349"/>
              <a:gd name="connsiteY1" fmla="*/ 0 h 4801315"/>
              <a:gd name="connsiteX2" fmla="*/ 1013526 w 2815349"/>
              <a:gd name="connsiteY2" fmla="*/ 0 h 4801315"/>
              <a:gd name="connsiteX3" fmla="*/ 1632902 w 2815349"/>
              <a:gd name="connsiteY3" fmla="*/ 0 h 4801315"/>
              <a:gd name="connsiteX4" fmla="*/ 2167819 w 2815349"/>
              <a:gd name="connsiteY4" fmla="*/ 0 h 4801315"/>
              <a:gd name="connsiteX5" fmla="*/ 2815349 w 2815349"/>
              <a:gd name="connsiteY5" fmla="*/ 0 h 4801315"/>
              <a:gd name="connsiteX6" fmla="*/ 2815349 w 2815349"/>
              <a:gd name="connsiteY6" fmla="*/ 781928 h 4801315"/>
              <a:gd name="connsiteX7" fmla="*/ 2815349 w 2815349"/>
              <a:gd name="connsiteY7" fmla="*/ 1467831 h 4801315"/>
              <a:gd name="connsiteX8" fmla="*/ 2815349 w 2815349"/>
              <a:gd name="connsiteY8" fmla="*/ 2153733 h 4801315"/>
              <a:gd name="connsiteX9" fmla="*/ 2815349 w 2815349"/>
              <a:gd name="connsiteY9" fmla="*/ 2743609 h 4801315"/>
              <a:gd name="connsiteX10" fmla="*/ 2815349 w 2815349"/>
              <a:gd name="connsiteY10" fmla="*/ 3333484 h 4801315"/>
              <a:gd name="connsiteX11" fmla="*/ 2815349 w 2815349"/>
              <a:gd name="connsiteY11" fmla="*/ 4019387 h 4801315"/>
              <a:gd name="connsiteX12" fmla="*/ 2815349 w 2815349"/>
              <a:gd name="connsiteY12" fmla="*/ 4801315 h 4801315"/>
              <a:gd name="connsiteX13" fmla="*/ 2336740 w 2815349"/>
              <a:gd name="connsiteY13" fmla="*/ 4801315 h 4801315"/>
              <a:gd name="connsiteX14" fmla="*/ 1717363 w 2815349"/>
              <a:gd name="connsiteY14" fmla="*/ 4801315 h 4801315"/>
              <a:gd name="connsiteX15" fmla="*/ 1210600 w 2815349"/>
              <a:gd name="connsiteY15" fmla="*/ 4801315 h 4801315"/>
              <a:gd name="connsiteX16" fmla="*/ 647530 w 2815349"/>
              <a:gd name="connsiteY16" fmla="*/ 4801315 h 4801315"/>
              <a:gd name="connsiteX17" fmla="*/ 0 w 2815349"/>
              <a:gd name="connsiteY17" fmla="*/ 4801315 h 4801315"/>
              <a:gd name="connsiteX18" fmla="*/ 0 w 2815349"/>
              <a:gd name="connsiteY18" fmla="*/ 4115413 h 4801315"/>
              <a:gd name="connsiteX19" fmla="*/ 0 w 2815349"/>
              <a:gd name="connsiteY19" fmla="*/ 3525537 h 4801315"/>
              <a:gd name="connsiteX20" fmla="*/ 0 w 2815349"/>
              <a:gd name="connsiteY20" fmla="*/ 2935661 h 4801315"/>
              <a:gd name="connsiteX21" fmla="*/ 0 w 2815349"/>
              <a:gd name="connsiteY21" fmla="*/ 2297772 h 4801315"/>
              <a:gd name="connsiteX22" fmla="*/ 0 w 2815349"/>
              <a:gd name="connsiteY22" fmla="*/ 1515844 h 4801315"/>
              <a:gd name="connsiteX23" fmla="*/ 0 w 2815349"/>
              <a:gd name="connsiteY23" fmla="*/ 829942 h 4801315"/>
              <a:gd name="connsiteX24" fmla="*/ 0 w 2815349"/>
              <a:gd name="connsiteY24" fmla="*/ 0 h 480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49" h="4801315" extrusionOk="0">
                <a:moveTo>
                  <a:pt x="0" y="0"/>
                </a:moveTo>
                <a:cubicBezTo>
                  <a:pt x="156283" y="13668"/>
                  <a:pt x="375503" y="23043"/>
                  <a:pt x="534916" y="0"/>
                </a:cubicBezTo>
                <a:cubicBezTo>
                  <a:pt x="694329" y="-23043"/>
                  <a:pt x="863236" y="16921"/>
                  <a:pt x="1013526" y="0"/>
                </a:cubicBezTo>
                <a:cubicBezTo>
                  <a:pt x="1163816" y="-16921"/>
                  <a:pt x="1490343" y="5721"/>
                  <a:pt x="1632902" y="0"/>
                </a:cubicBezTo>
                <a:cubicBezTo>
                  <a:pt x="1775461" y="-5721"/>
                  <a:pt x="1964171" y="18219"/>
                  <a:pt x="2167819" y="0"/>
                </a:cubicBezTo>
                <a:cubicBezTo>
                  <a:pt x="2371467" y="-18219"/>
                  <a:pt x="2644284" y="-26168"/>
                  <a:pt x="2815349" y="0"/>
                </a:cubicBezTo>
                <a:cubicBezTo>
                  <a:pt x="2837686" y="377401"/>
                  <a:pt x="2802552" y="569662"/>
                  <a:pt x="2815349" y="781928"/>
                </a:cubicBezTo>
                <a:cubicBezTo>
                  <a:pt x="2828146" y="994194"/>
                  <a:pt x="2831042" y="1297706"/>
                  <a:pt x="2815349" y="1467831"/>
                </a:cubicBezTo>
                <a:cubicBezTo>
                  <a:pt x="2799656" y="1637956"/>
                  <a:pt x="2795545" y="1874863"/>
                  <a:pt x="2815349" y="2153733"/>
                </a:cubicBezTo>
                <a:cubicBezTo>
                  <a:pt x="2835153" y="2432603"/>
                  <a:pt x="2795617" y="2547675"/>
                  <a:pt x="2815349" y="2743609"/>
                </a:cubicBezTo>
                <a:cubicBezTo>
                  <a:pt x="2835081" y="2939543"/>
                  <a:pt x="2792790" y="3187719"/>
                  <a:pt x="2815349" y="3333484"/>
                </a:cubicBezTo>
                <a:cubicBezTo>
                  <a:pt x="2837908" y="3479249"/>
                  <a:pt x="2835646" y="3794352"/>
                  <a:pt x="2815349" y="4019387"/>
                </a:cubicBezTo>
                <a:cubicBezTo>
                  <a:pt x="2795052" y="4244422"/>
                  <a:pt x="2786879" y="4485022"/>
                  <a:pt x="2815349" y="4801315"/>
                </a:cubicBezTo>
                <a:cubicBezTo>
                  <a:pt x="2719407" y="4822096"/>
                  <a:pt x="2485244" y="4820274"/>
                  <a:pt x="2336740" y="4801315"/>
                </a:cubicBezTo>
                <a:cubicBezTo>
                  <a:pt x="2188236" y="4782356"/>
                  <a:pt x="1959780" y="4785035"/>
                  <a:pt x="1717363" y="4801315"/>
                </a:cubicBezTo>
                <a:cubicBezTo>
                  <a:pt x="1474946" y="4817595"/>
                  <a:pt x="1451740" y="4788413"/>
                  <a:pt x="1210600" y="4801315"/>
                </a:cubicBezTo>
                <a:cubicBezTo>
                  <a:pt x="969460" y="4814217"/>
                  <a:pt x="895131" y="4811391"/>
                  <a:pt x="647530" y="4801315"/>
                </a:cubicBezTo>
                <a:cubicBezTo>
                  <a:pt x="399929" y="4791240"/>
                  <a:pt x="160905" y="4773458"/>
                  <a:pt x="0" y="4801315"/>
                </a:cubicBezTo>
                <a:cubicBezTo>
                  <a:pt x="-348" y="4521981"/>
                  <a:pt x="21858" y="4351135"/>
                  <a:pt x="0" y="4115413"/>
                </a:cubicBezTo>
                <a:cubicBezTo>
                  <a:pt x="-21858" y="3879691"/>
                  <a:pt x="-17526" y="3706711"/>
                  <a:pt x="0" y="3525537"/>
                </a:cubicBezTo>
                <a:cubicBezTo>
                  <a:pt x="17526" y="3344363"/>
                  <a:pt x="-12845" y="3113935"/>
                  <a:pt x="0" y="2935661"/>
                </a:cubicBezTo>
                <a:cubicBezTo>
                  <a:pt x="12845" y="2757387"/>
                  <a:pt x="-25430" y="2514112"/>
                  <a:pt x="0" y="2297772"/>
                </a:cubicBezTo>
                <a:cubicBezTo>
                  <a:pt x="25430" y="2081432"/>
                  <a:pt x="21481" y="1856625"/>
                  <a:pt x="0" y="1515844"/>
                </a:cubicBezTo>
                <a:cubicBezTo>
                  <a:pt x="-21481" y="1175063"/>
                  <a:pt x="-10642" y="1076390"/>
                  <a:pt x="0" y="829942"/>
                </a:cubicBezTo>
                <a:cubicBezTo>
                  <a:pt x="10642" y="583494"/>
                  <a:pt x="-15085" y="30638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5" grpId="0"/>
      <p:bldP spid="48" grpId="0" animBg="1"/>
      <p:bldP spid="49" grpId="0" animBg="1"/>
      <p:bldP spid="50" grpId="0"/>
      <p:bldP spid="51" grpId="0"/>
      <p:bldP spid="52" grpId="0"/>
      <p:bldP spid="53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D0823-EB32-DB4F-3C8A-4409B98B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66" y="2026509"/>
            <a:ext cx="10407655" cy="3740830"/>
          </a:xfrm>
          <a:prstGeom prst="rect">
            <a:avLst/>
          </a:prstGeom>
        </p:spPr>
      </p:pic>
      <p:sp>
        <p:nvSpPr>
          <p:cNvPr id="4" name="Google Shape;114;g133f3c8c654_1_33">
            <a:extLst>
              <a:ext uri="{FF2B5EF4-FFF2-40B4-BE49-F238E27FC236}">
                <a16:creationId xmlns:a16="http://schemas.microsoft.com/office/drawing/2014/main" id="{923D0BE0-D32C-1B99-46CA-CBFCB79C06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altLang="zh-CN" dirty="0">
                <a:latin typeface="+mj-lt"/>
              </a:rPr>
              <a:t>Background: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process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g133f3c8c654_1_33">
            <a:extLst>
              <a:ext uri="{FF2B5EF4-FFF2-40B4-BE49-F238E27FC236}">
                <a16:creationId xmlns:a16="http://schemas.microsoft.com/office/drawing/2014/main" id="{3B351205-90B4-9C35-6F4C-37B92FF07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altLang="zh-CN" dirty="0">
                <a:latin typeface="+mj-lt"/>
              </a:rPr>
              <a:t>Background: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basic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system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equations</a:t>
            </a:r>
            <a:endParaRPr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A8F47-4A7D-B730-009E-7BFA9715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57" y="1690825"/>
            <a:ext cx="10030424" cy="375852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806690-B961-D857-C187-ECC76F8A5D24}"/>
              </a:ext>
            </a:extLst>
          </p:cNvPr>
          <p:cNvCxnSpPr/>
          <p:nvPr/>
        </p:nvCxnSpPr>
        <p:spPr>
          <a:xfrm>
            <a:off x="4114800" y="3732454"/>
            <a:ext cx="39624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CE89C7-B790-68A6-8686-80CF9F9402EB}"/>
              </a:ext>
            </a:extLst>
          </p:cNvPr>
          <p:cNvCxnSpPr>
            <a:cxnSpLocks/>
          </p:cNvCxnSpPr>
          <p:nvPr/>
        </p:nvCxnSpPr>
        <p:spPr>
          <a:xfrm>
            <a:off x="5159298" y="5323362"/>
            <a:ext cx="1899424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9A5E6B-5C5A-F0F9-CA72-2C83E211A5B6}"/>
              </a:ext>
            </a:extLst>
          </p:cNvPr>
          <p:cNvCxnSpPr>
            <a:cxnSpLocks/>
          </p:cNvCxnSpPr>
          <p:nvPr/>
        </p:nvCxnSpPr>
        <p:spPr>
          <a:xfrm>
            <a:off x="4114800" y="4438699"/>
            <a:ext cx="698809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2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61F83-566A-743A-9246-1F93DA6A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1233" y="2789590"/>
            <a:ext cx="6849534" cy="1075619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zh-CN" altLang="en-US" sz="4800" dirty="0"/>
              <a:t> </a:t>
            </a:r>
            <a:r>
              <a:rPr lang="en-US" altLang="zh-CN" sz="4800" dirty="0">
                <a:latin typeface="+mj-lt"/>
              </a:rPr>
              <a:t>Filtering</a:t>
            </a:r>
            <a:r>
              <a:rPr lang="zh-CN" altLang="en-US" sz="4800" dirty="0">
                <a:latin typeface="+mj-lt"/>
              </a:rPr>
              <a:t> </a:t>
            </a:r>
            <a:r>
              <a:rPr lang="en-US" altLang="zh-CN" sz="4800" dirty="0">
                <a:latin typeface="+mj-lt"/>
              </a:rPr>
              <a:t>Methods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67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g133f3c8c654_1_33">
            <a:extLst>
              <a:ext uri="{FF2B5EF4-FFF2-40B4-BE49-F238E27FC236}">
                <a16:creationId xmlns:a16="http://schemas.microsoft.com/office/drawing/2014/main" id="{270510BE-F430-F31F-7BC1-5DE35B750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488" y="365125"/>
            <a:ext cx="976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altLang="zh-CN" dirty="0">
                <a:latin typeface="+mj-lt"/>
              </a:rPr>
              <a:t>Methods: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benchmarks</a:t>
            </a:r>
            <a:endParaRPr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4373D-ED0B-D235-8689-D5553DDA4E88}"/>
              </a:ext>
            </a:extLst>
          </p:cNvPr>
          <p:cNvSpPr txBox="1"/>
          <p:nvPr/>
        </p:nvSpPr>
        <p:spPr>
          <a:xfrm>
            <a:off x="275677" y="1677987"/>
            <a:ext cx="363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Kalman</a:t>
            </a:r>
            <a:r>
              <a:rPr lang="zh-CN" altLang="en-US" sz="2000" dirty="0"/>
              <a:t> </a:t>
            </a:r>
            <a:r>
              <a:rPr lang="en-US" altLang="zh-CN" sz="2000" dirty="0"/>
              <a:t>Filter: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5D47DA-3BC3-C0C7-815F-A11D4AE8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" y="2983058"/>
            <a:ext cx="1795670" cy="280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CBFCD7-EFA7-B33E-1004-E16EFB341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12" y="2436666"/>
            <a:ext cx="2729997" cy="500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2EEBED-8474-5463-2287-D3AE276F5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12" y="3233529"/>
            <a:ext cx="2845127" cy="577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F96ACC-25DB-FBAA-11E6-E120F8E10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88" y="3799670"/>
            <a:ext cx="4122104" cy="633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21FCDE-92BA-6F0A-2929-86727CD28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29" y="4385918"/>
            <a:ext cx="1917237" cy="5453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60365A-0978-02C9-0FAE-70C82E141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748" y="5067128"/>
            <a:ext cx="1917237" cy="197028"/>
          </a:xfrm>
          <a:prstGeom prst="rect">
            <a:avLst/>
          </a:prstGeom>
        </p:spPr>
      </p:pic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82BFFE26-F341-2324-2A85-83754AC2613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50651" y="2252112"/>
            <a:ext cx="439861" cy="36229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B5CCC4F-E83C-2D81-D1A1-F9AAAED2A47E}"/>
              </a:ext>
            </a:extLst>
          </p:cNvPr>
          <p:cNvSpPr txBox="1"/>
          <p:nvPr/>
        </p:nvSpPr>
        <p:spPr>
          <a:xfrm>
            <a:off x="2961058" y="1900958"/>
            <a:ext cx="199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Gaussian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B279B3-7E6D-E0F3-985A-C64406D681BA}"/>
              </a:ext>
            </a:extLst>
          </p:cNvPr>
          <p:cNvSpPr txBox="1"/>
          <p:nvPr/>
        </p:nvSpPr>
        <p:spPr>
          <a:xfrm>
            <a:off x="3415929" y="2619289"/>
            <a:ext cx="1916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dirty="0"/>
              <a:t>explicit</a:t>
            </a:r>
            <a:r>
              <a:rPr lang="zh-CN" altLang="en-US" dirty="0"/>
              <a:t> </a:t>
            </a:r>
            <a:r>
              <a:rPr lang="en-US" altLang="zh-CN" dirty="0"/>
              <a:t>analytic</a:t>
            </a:r>
            <a:r>
              <a:rPr lang="zh-CN" altLang="en-US" dirty="0"/>
              <a:t> </a:t>
            </a:r>
            <a:r>
              <a:rPr lang="en-US" altLang="zh-CN" dirty="0"/>
              <a:t>formula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35FD2EAB-C57A-97A6-990B-334F7430FE5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75079" y="3357581"/>
            <a:ext cx="657967" cy="25389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E8ED6715-FF25-B2A5-8B5F-20E433C7E0A5}"/>
              </a:ext>
            </a:extLst>
          </p:cNvPr>
          <p:cNvSpPr/>
          <p:nvPr/>
        </p:nvSpPr>
        <p:spPr>
          <a:xfrm rot="10800000">
            <a:off x="4020432" y="3072137"/>
            <a:ext cx="538121" cy="1804464"/>
          </a:xfrm>
          <a:prstGeom prst="leftBrace">
            <a:avLst/>
          </a:prstGeom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559228 w 559228"/>
                      <a:gd name="connsiteY0" fmla="*/ 1922573 h 1922573"/>
                      <a:gd name="connsiteX1" fmla="*/ 279614 w 559228"/>
                      <a:gd name="connsiteY1" fmla="*/ 1875973 h 1922573"/>
                      <a:gd name="connsiteX2" fmla="*/ 279614 w 559228"/>
                      <a:gd name="connsiteY2" fmla="*/ 1007887 h 1922573"/>
                      <a:gd name="connsiteX3" fmla="*/ 0 w 559228"/>
                      <a:gd name="connsiteY3" fmla="*/ 961287 h 1922573"/>
                      <a:gd name="connsiteX4" fmla="*/ 279614 w 559228"/>
                      <a:gd name="connsiteY4" fmla="*/ 914687 h 1922573"/>
                      <a:gd name="connsiteX5" fmla="*/ 279614 w 559228"/>
                      <a:gd name="connsiteY5" fmla="*/ 46600 h 1922573"/>
                      <a:gd name="connsiteX6" fmla="*/ 559228 w 559228"/>
                      <a:gd name="connsiteY6" fmla="*/ 0 h 1922573"/>
                      <a:gd name="connsiteX7" fmla="*/ 559228 w 559228"/>
                      <a:gd name="connsiteY7" fmla="*/ 1922573 h 1922573"/>
                      <a:gd name="connsiteX0" fmla="*/ 559228 w 559228"/>
                      <a:gd name="connsiteY0" fmla="*/ 1922573 h 1922573"/>
                      <a:gd name="connsiteX1" fmla="*/ 279614 w 559228"/>
                      <a:gd name="connsiteY1" fmla="*/ 1875973 h 1922573"/>
                      <a:gd name="connsiteX2" fmla="*/ 279614 w 559228"/>
                      <a:gd name="connsiteY2" fmla="*/ 1007887 h 1922573"/>
                      <a:gd name="connsiteX3" fmla="*/ 0 w 559228"/>
                      <a:gd name="connsiteY3" fmla="*/ 961287 h 1922573"/>
                      <a:gd name="connsiteX4" fmla="*/ 279614 w 559228"/>
                      <a:gd name="connsiteY4" fmla="*/ 914687 h 1922573"/>
                      <a:gd name="connsiteX5" fmla="*/ 279614 w 559228"/>
                      <a:gd name="connsiteY5" fmla="*/ 46600 h 1922573"/>
                      <a:gd name="connsiteX6" fmla="*/ 559228 w 559228"/>
                      <a:gd name="connsiteY6" fmla="*/ 0 h 1922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9228" h="1922573" stroke="0" extrusionOk="0">
                        <a:moveTo>
                          <a:pt x="559228" y="1922573"/>
                        </a:moveTo>
                        <a:cubicBezTo>
                          <a:pt x="403120" y="1921536"/>
                          <a:pt x="278521" y="1902119"/>
                          <a:pt x="279614" y="1875973"/>
                        </a:cubicBezTo>
                        <a:cubicBezTo>
                          <a:pt x="342561" y="1683529"/>
                          <a:pt x="227118" y="1394304"/>
                          <a:pt x="279614" y="1007887"/>
                        </a:cubicBezTo>
                        <a:cubicBezTo>
                          <a:pt x="264235" y="997170"/>
                          <a:pt x="152440" y="972271"/>
                          <a:pt x="0" y="961287"/>
                        </a:cubicBezTo>
                        <a:cubicBezTo>
                          <a:pt x="153579" y="960823"/>
                          <a:pt x="281390" y="941272"/>
                          <a:pt x="279614" y="914687"/>
                        </a:cubicBezTo>
                        <a:cubicBezTo>
                          <a:pt x="219731" y="714511"/>
                          <a:pt x="306887" y="186673"/>
                          <a:pt x="279614" y="46600"/>
                        </a:cubicBezTo>
                        <a:cubicBezTo>
                          <a:pt x="257980" y="17551"/>
                          <a:pt x="390385" y="13573"/>
                          <a:pt x="559228" y="0"/>
                        </a:cubicBezTo>
                        <a:cubicBezTo>
                          <a:pt x="510997" y="691539"/>
                          <a:pt x="643683" y="1118069"/>
                          <a:pt x="559228" y="1922573"/>
                        </a:cubicBezTo>
                        <a:close/>
                      </a:path>
                      <a:path w="559228" h="1922573" fill="none" extrusionOk="0">
                        <a:moveTo>
                          <a:pt x="559228" y="1922573"/>
                        </a:moveTo>
                        <a:cubicBezTo>
                          <a:pt x="406732" y="1923654"/>
                          <a:pt x="283358" y="1902609"/>
                          <a:pt x="279614" y="1875973"/>
                        </a:cubicBezTo>
                        <a:cubicBezTo>
                          <a:pt x="354220" y="1657933"/>
                          <a:pt x="309300" y="1271166"/>
                          <a:pt x="279614" y="1007887"/>
                        </a:cubicBezTo>
                        <a:cubicBezTo>
                          <a:pt x="283355" y="987720"/>
                          <a:pt x="155090" y="968151"/>
                          <a:pt x="0" y="961287"/>
                        </a:cubicBezTo>
                        <a:cubicBezTo>
                          <a:pt x="156816" y="964966"/>
                          <a:pt x="281625" y="942886"/>
                          <a:pt x="279614" y="914687"/>
                        </a:cubicBezTo>
                        <a:cubicBezTo>
                          <a:pt x="271999" y="483301"/>
                          <a:pt x="277109" y="136457"/>
                          <a:pt x="279614" y="46600"/>
                        </a:cubicBezTo>
                        <a:cubicBezTo>
                          <a:pt x="268902" y="22623"/>
                          <a:pt x="392544" y="-8457"/>
                          <a:pt x="559228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13C05B-FF68-5731-6D28-45544A2447AF}"/>
              </a:ext>
            </a:extLst>
          </p:cNvPr>
          <p:cNvSpPr txBox="1"/>
          <p:nvPr/>
        </p:nvSpPr>
        <p:spPr>
          <a:xfrm>
            <a:off x="726307" y="4981022"/>
            <a:ext cx="2129445" cy="415067"/>
          </a:xfrm>
          <a:custGeom>
            <a:avLst/>
            <a:gdLst>
              <a:gd name="connsiteX0" fmla="*/ 0 w 2129445"/>
              <a:gd name="connsiteY0" fmla="*/ 0 h 415067"/>
              <a:gd name="connsiteX1" fmla="*/ 511067 w 2129445"/>
              <a:gd name="connsiteY1" fmla="*/ 0 h 415067"/>
              <a:gd name="connsiteX2" fmla="*/ 979545 w 2129445"/>
              <a:gd name="connsiteY2" fmla="*/ 0 h 415067"/>
              <a:gd name="connsiteX3" fmla="*/ 1554495 w 2129445"/>
              <a:gd name="connsiteY3" fmla="*/ 0 h 415067"/>
              <a:gd name="connsiteX4" fmla="*/ 2129445 w 2129445"/>
              <a:gd name="connsiteY4" fmla="*/ 0 h 415067"/>
              <a:gd name="connsiteX5" fmla="*/ 2129445 w 2129445"/>
              <a:gd name="connsiteY5" fmla="*/ 415067 h 415067"/>
              <a:gd name="connsiteX6" fmla="*/ 1639673 w 2129445"/>
              <a:gd name="connsiteY6" fmla="*/ 415067 h 415067"/>
              <a:gd name="connsiteX7" fmla="*/ 1149900 w 2129445"/>
              <a:gd name="connsiteY7" fmla="*/ 415067 h 415067"/>
              <a:gd name="connsiteX8" fmla="*/ 574950 w 2129445"/>
              <a:gd name="connsiteY8" fmla="*/ 415067 h 415067"/>
              <a:gd name="connsiteX9" fmla="*/ 0 w 2129445"/>
              <a:gd name="connsiteY9" fmla="*/ 415067 h 415067"/>
              <a:gd name="connsiteX10" fmla="*/ 0 w 2129445"/>
              <a:gd name="connsiteY10" fmla="*/ 0 h 4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445" h="415067" extrusionOk="0">
                <a:moveTo>
                  <a:pt x="0" y="0"/>
                </a:moveTo>
                <a:cubicBezTo>
                  <a:pt x="123747" y="20162"/>
                  <a:pt x="297335" y="-1866"/>
                  <a:pt x="511067" y="0"/>
                </a:cubicBezTo>
                <a:cubicBezTo>
                  <a:pt x="724799" y="1866"/>
                  <a:pt x="850683" y="-21105"/>
                  <a:pt x="979545" y="0"/>
                </a:cubicBezTo>
                <a:cubicBezTo>
                  <a:pt x="1108407" y="21105"/>
                  <a:pt x="1341656" y="24409"/>
                  <a:pt x="1554495" y="0"/>
                </a:cubicBezTo>
                <a:cubicBezTo>
                  <a:pt x="1767334" y="-24409"/>
                  <a:pt x="1923993" y="24491"/>
                  <a:pt x="2129445" y="0"/>
                </a:cubicBezTo>
                <a:cubicBezTo>
                  <a:pt x="2136000" y="138471"/>
                  <a:pt x="2133543" y="295194"/>
                  <a:pt x="2129445" y="415067"/>
                </a:cubicBezTo>
                <a:cubicBezTo>
                  <a:pt x="1968841" y="409380"/>
                  <a:pt x="1781129" y="431809"/>
                  <a:pt x="1639673" y="415067"/>
                </a:cubicBezTo>
                <a:cubicBezTo>
                  <a:pt x="1498217" y="398325"/>
                  <a:pt x="1290579" y="438283"/>
                  <a:pt x="1149900" y="415067"/>
                </a:cubicBezTo>
                <a:cubicBezTo>
                  <a:pt x="1009221" y="391851"/>
                  <a:pt x="819890" y="431011"/>
                  <a:pt x="574950" y="415067"/>
                </a:cubicBezTo>
                <a:cubicBezTo>
                  <a:pt x="330010" y="399124"/>
                  <a:pt x="206016" y="405233"/>
                  <a:pt x="0" y="415067"/>
                </a:cubicBezTo>
                <a:cubicBezTo>
                  <a:pt x="1428" y="269491"/>
                  <a:pt x="-785" y="118540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D49A894B-A967-E26A-FD5B-D0FBCAEE4FFD}"/>
              </a:ext>
            </a:extLst>
          </p:cNvPr>
          <p:cNvCxnSpPr>
            <a:cxnSpLocks/>
          </p:cNvCxnSpPr>
          <p:nvPr/>
        </p:nvCxnSpPr>
        <p:spPr>
          <a:xfrm>
            <a:off x="2720266" y="5479217"/>
            <a:ext cx="372582" cy="31138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B6A67B1-0AFC-82D4-C59E-F8EC7230F771}"/>
              </a:ext>
            </a:extLst>
          </p:cNvPr>
          <p:cNvSpPr txBox="1"/>
          <p:nvPr/>
        </p:nvSpPr>
        <p:spPr>
          <a:xfrm>
            <a:off x="2420730" y="5834192"/>
            <a:ext cx="2436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Kalman</a:t>
            </a:r>
            <a:r>
              <a:rPr lang="zh-CN" altLang="en-US" dirty="0"/>
              <a:t> </a:t>
            </a:r>
            <a:r>
              <a:rPr lang="en-US" altLang="zh-CN" dirty="0"/>
              <a:t>gain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4937EF-A347-A091-7D30-284413CEB426}"/>
              </a:ext>
            </a:extLst>
          </p:cNvPr>
          <p:cNvSpPr txBox="1"/>
          <p:nvPr/>
        </p:nvSpPr>
        <p:spPr>
          <a:xfrm>
            <a:off x="5814682" y="1290715"/>
            <a:ext cx="241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Ensemble</a:t>
            </a:r>
            <a:r>
              <a:rPr lang="zh-CN" altLang="en-US" sz="2000" dirty="0"/>
              <a:t> </a:t>
            </a:r>
            <a:r>
              <a:rPr lang="en-US" altLang="zh-CN" sz="2000" dirty="0"/>
              <a:t>Methods: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1DC00AC-526F-CB15-28C8-68714775C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8949" y="2292907"/>
            <a:ext cx="3508897" cy="17238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B3DE66E-F2E9-F3E2-58A5-2E134B924F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3010" y="4299656"/>
            <a:ext cx="3241483" cy="201748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F9669BC-1745-464E-72F3-A7BB05DE6954}"/>
              </a:ext>
            </a:extLst>
          </p:cNvPr>
          <p:cNvSpPr txBox="1"/>
          <p:nvPr/>
        </p:nvSpPr>
        <p:spPr>
          <a:xfrm>
            <a:off x="8443013" y="3723891"/>
            <a:ext cx="338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800" dirty="0"/>
              <a:t>Deterministic</a:t>
            </a:r>
            <a:r>
              <a:rPr lang="zh-CN" altLang="en-US" sz="1800" dirty="0"/>
              <a:t> </a:t>
            </a:r>
            <a:r>
              <a:rPr lang="en-US" altLang="zh-CN" sz="1800" dirty="0"/>
              <a:t>Ensemble</a:t>
            </a:r>
            <a:r>
              <a:rPr lang="zh-CN" altLang="en-US" sz="1800" dirty="0"/>
              <a:t> </a:t>
            </a:r>
            <a:r>
              <a:rPr lang="en-US" altLang="zh-CN" sz="1800" dirty="0"/>
              <a:t>Kalman</a:t>
            </a:r>
            <a:r>
              <a:rPr lang="zh-CN" altLang="en-US" sz="1800" dirty="0"/>
              <a:t> </a:t>
            </a:r>
            <a:r>
              <a:rPr lang="en-US" altLang="zh-CN" sz="1800" dirty="0"/>
              <a:t>Filter</a:t>
            </a:r>
            <a:r>
              <a:rPr lang="zh-CN" altLang="en-US" sz="1800" dirty="0"/>
              <a:t> </a:t>
            </a:r>
            <a:r>
              <a:rPr lang="en-US" altLang="zh-CN" sz="1800" dirty="0"/>
              <a:t>((</a:t>
            </a:r>
            <a:r>
              <a:rPr lang="en-US" altLang="zh-CN" sz="1800" dirty="0" err="1"/>
              <a:t>DEnKF</a:t>
            </a:r>
            <a:r>
              <a:rPr lang="en-US" altLang="zh-CN" sz="1800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E38E8E-DD26-27F2-27DA-E4A1DEF1E29A}"/>
              </a:ext>
            </a:extLst>
          </p:cNvPr>
          <p:cNvSpPr txBox="1"/>
          <p:nvPr/>
        </p:nvSpPr>
        <p:spPr>
          <a:xfrm>
            <a:off x="5156963" y="1681973"/>
            <a:ext cx="270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sz="1800" dirty="0"/>
              <a:t>Ensemble</a:t>
            </a:r>
            <a:r>
              <a:rPr lang="zh-CN" altLang="en-US" sz="1800" dirty="0"/>
              <a:t> </a:t>
            </a:r>
            <a:r>
              <a:rPr lang="en-US" altLang="zh-CN" sz="1800" dirty="0"/>
              <a:t>Kalman</a:t>
            </a:r>
            <a:r>
              <a:rPr lang="zh-CN" altLang="en-US" sz="1800" dirty="0"/>
              <a:t> </a:t>
            </a:r>
            <a:r>
              <a:rPr lang="en-US" altLang="zh-CN" sz="1800" dirty="0"/>
              <a:t>Filter </a:t>
            </a:r>
            <a:r>
              <a:rPr lang="zh-CN" altLang="en-US" sz="1800" dirty="0"/>
              <a:t> </a:t>
            </a:r>
            <a:r>
              <a:rPr lang="en-US" altLang="zh-CN" sz="1800" dirty="0"/>
              <a:t>(</a:t>
            </a:r>
            <a:r>
              <a:rPr lang="en-US" altLang="zh-CN" sz="1800" dirty="0" err="1"/>
              <a:t>EnKF</a:t>
            </a:r>
            <a:r>
              <a:rPr lang="en-US" altLang="zh-CN" sz="1800" dirty="0"/>
              <a:t>)</a:t>
            </a: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28A27A57-0B77-8E7E-98CD-6F59CDAA4DA2}"/>
              </a:ext>
            </a:extLst>
          </p:cNvPr>
          <p:cNvSpPr/>
          <p:nvPr/>
        </p:nvSpPr>
        <p:spPr>
          <a:xfrm>
            <a:off x="5760819" y="3147579"/>
            <a:ext cx="309801" cy="353560"/>
          </a:xfrm>
          <a:custGeom>
            <a:avLst/>
            <a:gdLst>
              <a:gd name="connsiteX0" fmla="*/ 158809 w 309801"/>
              <a:gd name="connsiteY0" fmla="*/ 317654 h 353560"/>
              <a:gd name="connsiteX1" fmla="*/ 2443 w 309801"/>
              <a:gd name="connsiteY1" fmla="*/ 287078 h 353560"/>
              <a:gd name="connsiteX2" fmla="*/ 80626 w 309801"/>
              <a:gd name="connsiteY2" fmla="*/ 27178 h 353560"/>
              <a:gd name="connsiteX3" fmla="*/ 304005 w 309801"/>
              <a:gd name="connsiteY3" fmla="*/ 42466 h 353560"/>
              <a:gd name="connsiteX4" fmla="*/ 236991 w 309801"/>
              <a:gd name="connsiteY4" fmla="*/ 332943 h 353560"/>
              <a:gd name="connsiteX5" fmla="*/ 158809 w 309801"/>
              <a:gd name="connsiteY5" fmla="*/ 317654 h 35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01" h="353560" extrusionOk="0">
                <a:moveTo>
                  <a:pt x="158809" y="317654"/>
                </a:moveTo>
                <a:cubicBezTo>
                  <a:pt x="118806" y="309449"/>
                  <a:pt x="8633" y="338057"/>
                  <a:pt x="2443" y="287078"/>
                </a:cubicBezTo>
                <a:cubicBezTo>
                  <a:pt x="-8674" y="239069"/>
                  <a:pt x="18798" y="68315"/>
                  <a:pt x="80626" y="27178"/>
                </a:cubicBezTo>
                <a:cubicBezTo>
                  <a:pt x="125741" y="-8567"/>
                  <a:pt x="277246" y="-4629"/>
                  <a:pt x="304005" y="42466"/>
                </a:cubicBezTo>
                <a:cubicBezTo>
                  <a:pt x="322882" y="89495"/>
                  <a:pt x="266716" y="284622"/>
                  <a:pt x="236991" y="332943"/>
                </a:cubicBezTo>
                <a:cubicBezTo>
                  <a:pt x="214606" y="384118"/>
                  <a:pt x="200950" y="319022"/>
                  <a:pt x="158809" y="317654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1201 w 372990"/>
                      <a:gd name="connsiteY0" fmla="*/ 279399 h 310980"/>
                      <a:gd name="connsiteX1" fmla="*/ 2942 w 372990"/>
                      <a:gd name="connsiteY1" fmla="*/ 252505 h 310980"/>
                      <a:gd name="connsiteX2" fmla="*/ 97071 w 372990"/>
                      <a:gd name="connsiteY2" fmla="*/ 23905 h 310980"/>
                      <a:gd name="connsiteX3" fmla="*/ 366013 w 372990"/>
                      <a:gd name="connsiteY3" fmla="*/ 37352 h 310980"/>
                      <a:gd name="connsiteX4" fmla="*/ 285330 w 372990"/>
                      <a:gd name="connsiteY4" fmla="*/ 292846 h 310980"/>
                      <a:gd name="connsiteX5" fmla="*/ 191201 w 372990"/>
                      <a:gd name="connsiteY5" fmla="*/ 279399 h 31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2990" h="310980">
                        <a:moveTo>
                          <a:pt x="191201" y="279399"/>
                        </a:moveTo>
                        <a:cubicBezTo>
                          <a:pt x="144136" y="272676"/>
                          <a:pt x="18630" y="295087"/>
                          <a:pt x="2942" y="252505"/>
                        </a:cubicBezTo>
                        <a:cubicBezTo>
                          <a:pt x="-12746" y="209923"/>
                          <a:pt x="36559" y="59764"/>
                          <a:pt x="97071" y="23905"/>
                        </a:cubicBezTo>
                        <a:cubicBezTo>
                          <a:pt x="157583" y="-11954"/>
                          <a:pt x="334637" y="-7471"/>
                          <a:pt x="366013" y="37352"/>
                        </a:cubicBezTo>
                        <a:cubicBezTo>
                          <a:pt x="397389" y="82175"/>
                          <a:pt x="314465" y="248023"/>
                          <a:pt x="285330" y="292846"/>
                        </a:cubicBezTo>
                        <a:cubicBezTo>
                          <a:pt x="256195" y="337669"/>
                          <a:pt x="238266" y="286122"/>
                          <a:pt x="191201" y="279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8AED8FCB-2E20-37B0-4477-DCD853CC8156}"/>
              </a:ext>
            </a:extLst>
          </p:cNvPr>
          <p:cNvSpPr/>
          <p:nvPr/>
        </p:nvSpPr>
        <p:spPr>
          <a:xfrm>
            <a:off x="1893257" y="3487753"/>
            <a:ext cx="309801" cy="353560"/>
          </a:xfrm>
          <a:custGeom>
            <a:avLst/>
            <a:gdLst>
              <a:gd name="connsiteX0" fmla="*/ 158809 w 309801"/>
              <a:gd name="connsiteY0" fmla="*/ 317654 h 353560"/>
              <a:gd name="connsiteX1" fmla="*/ 2443 w 309801"/>
              <a:gd name="connsiteY1" fmla="*/ 287078 h 353560"/>
              <a:gd name="connsiteX2" fmla="*/ 80626 w 309801"/>
              <a:gd name="connsiteY2" fmla="*/ 27178 h 353560"/>
              <a:gd name="connsiteX3" fmla="*/ 304005 w 309801"/>
              <a:gd name="connsiteY3" fmla="*/ 42466 h 353560"/>
              <a:gd name="connsiteX4" fmla="*/ 236991 w 309801"/>
              <a:gd name="connsiteY4" fmla="*/ 332943 h 353560"/>
              <a:gd name="connsiteX5" fmla="*/ 158809 w 309801"/>
              <a:gd name="connsiteY5" fmla="*/ 317654 h 35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01" h="353560" extrusionOk="0">
                <a:moveTo>
                  <a:pt x="158809" y="317654"/>
                </a:moveTo>
                <a:cubicBezTo>
                  <a:pt x="118806" y="309449"/>
                  <a:pt x="8633" y="338057"/>
                  <a:pt x="2443" y="287078"/>
                </a:cubicBezTo>
                <a:cubicBezTo>
                  <a:pt x="-8674" y="239069"/>
                  <a:pt x="18798" y="68315"/>
                  <a:pt x="80626" y="27178"/>
                </a:cubicBezTo>
                <a:cubicBezTo>
                  <a:pt x="125741" y="-8567"/>
                  <a:pt x="277246" y="-4629"/>
                  <a:pt x="304005" y="42466"/>
                </a:cubicBezTo>
                <a:cubicBezTo>
                  <a:pt x="322882" y="89495"/>
                  <a:pt x="266716" y="284622"/>
                  <a:pt x="236991" y="332943"/>
                </a:cubicBezTo>
                <a:cubicBezTo>
                  <a:pt x="214606" y="384118"/>
                  <a:pt x="200950" y="319022"/>
                  <a:pt x="158809" y="317654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1201 w 372990"/>
                      <a:gd name="connsiteY0" fmla="*/ 279399 h 310980"/>
                      <a:gd name="connsiteX1" fmla="*/ 2942 w 372990"/>
                      <a:gd name="connsiteY1" fmla="*/ 252505 h 310980"/>
                      <a:gd name="connsiteX2" fmla="*/ 97071 w 372990"/>
                      <a:gd name="connsiteY2" fmla="*/ 23905 h 310980"/>
                      <a:gd name="connsiteX3" fmla="*/ 366013 w 372990"/>
                      <a:gd name="connsiteY3" fmla="*/ 37352 h 310980"/>
                      <a:gd name="connsiteX4" fmla="*/ 285330 w 372990"/>
                      <a:gd name="connsiteY4" fmla="*/ 292846 h 310980"/>
                      <a:gd name="connsiteX5" fmla="*/ 191201 w 372990"/>
                      <a:gd name="connsiteY5" fmla="*/ 279399 h 31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2990" h="310980">
                        <a:moveTo>
                          <a:pt x="191201" y="279399"/>
                        </a:moveTo>
                        <a:cubicBezTo>
                          <a:pt x="144136" y="272676"/>
                          <a:pt x="18630" y="295087"/>
                          <a:pt x="2942" y="252505"/>
                        </a:cubicBezTo>
                        <a:cubicBezTo>
                          <a:pt x="-12746" y="209923"/>
                          <a:pt x="36559" y="59764"/>
                          <a:pt x="97071" y="23905"/>
                        </a:cubicBezTo>
                        <a:cubicBezTo>
                          <a:pt x="157583" y="-11954"/>
                          <a:pt x="334637" y="-7471"/>
                          <a:pt x="366013" y="37352"/>
                        </a:cubicBezTo>
                        <a:cubicBezTo>
                          <a:pt x="397389" y="82175"/>
                          <a:pt x="314465" y="248023"/>
                          <a:pt x="285330" y="292846"/>
                        </a:cubicBezTo>
                        <a:cubicBezTo>
                          <a:pt x="256195" y="337669"/>
                          <a:pt x="238266" y="286122"/>
                          <a:pt x="191201" y="279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F4FD2BB4-8C91-1F48-97E1-D20A104F126D}"/>
              </a:ext>
            </a:extLst>
          </p:cNvPr>
          <p:cNvSpPr/>
          <p:nvPr/>
        </p:nvSpPr>
        <p:spPr>
          <a:xfrm>
            <a:off x="9240676" y="5104405"/>
            <a:ext cx="309801" cy="353560"/>
          </a:xfrm>
          <a:custGeom>
            <a:avLst/>
            <a:gdLst>
              <a:gd name="connsiteX0" fmla="*/ 158809 w 309801"/>
              <a:gd name="connsiteY0" fmla="*/ 317654 h 353560"/>
              <a:gd name="connsiteX1" fmla="*/ 2443 w 309801"/>
              <a:gd name="connsiteY1" fmla="*/ 287078 h 353560"/>
              <a:gd name="connsiteX2" fmla="*/ 80626 w 309801"/>
              <a:gd name="connsiteY2" fmla="*/ 27178 h 353560"/>
              <a:gd name="connsiteX3" fmla="*/ 304005 w 309801"/>
              <a:gd name="connsiteY3" fmla="*/ 42466 h 353560"/>
              <a:gd name="connsiteX4" fmla="*/ 236991 w 309801"/>
              <a:gd name="connsiteY4" fmla="*/ 332943 h 353560"/>
              <a:gd name="connsiteX5" fmla="*/ 158809 w 309801"/>
              <a:gd name="connsiteY5" fmla="*/ 317654 h 35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01" h="353560" extrusionOk="0">
                <a:moveTo>
                  <a:pt x="158809" y="317654"/>
                </a:moveTo>
                <a:cubicBezTo>
                  <a:pt x="118806" y="309449"/>
                  <a:pt x="8633" y="338057"/>
                  <a:pt x="2443" y="287078"/>
                </a:cubicBezTo>
                <a:cubicBezTo>
                  <a:pt x="-8674" y="239069"/>
                  <a:pt x="18798" y="68315"/>
                  <a:pt x="80626" y="27178"/>
                </a:cubicBezTo>
                <a:cubicBezTo>
                  <a:pt x="125741" y="-8567"/>
                  <a:pt x="277246" y="-4629"/>
                  <a:pt x="304005" y="42466"/>
                </a:cubicBezTo>
                <a:cubicBezTo>
                  <a:pt x="322882" y="89495"/>
                  <a:pt x="266716" y="284622"/>
                  <a:pt x="236991" y="332943"/>
                </a:cubicBezTo>
                <a:cubicBezTo>
                  <a:pt x="214606" y="384118"/>
                  <a:pt x="200950" y="319022"/>
                  <a:pt x="158809" y="317654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1201 w 372990"/>
                      <a:gd name="connsiteY0" fmla="*/ 279399 h 310980"/>
                      <a:gd name="connsiteX1" fmla="*/ 2942 w 372990"/>
                      <a:gd name="connsiteY1" fmla="*/ 252505 h 310980"/>
                      <a:gd name="connsiteX2" fmla="*/ 97071 w 372990"/>
                      <a:gd name="connsiteY2" fmla="*/ 23905 h 310980"/>
                      <a:gd name="connsiteX3" fmla="*/ 366013 w 372990"/>
                      <a:gd name="connsiteY3" fmla="*/ 37352 h 310980"/>
                      <a:gd name="connsiteX4" fmla="*/ 285330 w 372990"/>
                      <a:gd name="connsiteY4" fmla="*/ 292846 h 310980"/>
                      <a:gd name="connsiteX5" fmla="*/ 191201 w 372990"/>
                      <a:gd name="connsiteY5" fmla="*/ 279399 h 310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2990" h="310980">
                        <a:moveTo>
                          <a:pt x="191201" y="279399"/>
                        </a:moveTo>
                        <a:cubicBezTo>
                          <a:pt x="144136" y="272676"/>
                          <a:pt x="18630" y="295087"/>
                          <a:pt x="2942" y="252505"/>
                        </a:cubicBezTo>
                        <a:cubicBezTo>
                          <a:pt x="-12746" y="209923"/>
                          <a:pt x="36559" y="59764"/>
                          <a:pt x="97071" y="23905"/>
                        </a:cubicBezTo>
                        <a:cubicBezTo>
                          <a:pt x="157583" y="-11954"/>
                          <a:pt x="334637" y="-7471"/>
                          <a:pt x="366013" y="37352"/>
                        </a:cubicBezTo>
                        <a:cubicBezTo>
                          <a:pt x="397389" y="82175"/>
                          <a:pt x="314465" y="248023"/>
                          <a:pt x="285330" y="292846"/>
                        </a:cubicBezTo>
                        <a:cubicBezTo>
                          <a:pt x="256195" y="337669"/>
                          <a:pt x="238266" y="286122"/>
                          <a:pt x="191201" y="2793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3DB330C-D8F4-A490-6855-FD47B610BE2E}"/>
              </a:ext>
            </a:extLst>
          </p:cNvPr>
          <p:cNvSpPr txBox="1"/>
          <p:nvPr/>
        </p:nvSpPr>
        <p:spPr>
          <a:xfrm>
            <a:off x="698761" y="2375084"/>
            <a:ext cx="2690672" cy="635297"/>
          </a:xfrm>
          <a:custGeom>
            <a:avLst/>
            <a:gdLst>
              <a:gd name="connsiteX0" fmla="*/ 0 w 2690672"/>
              <a:gd name="connsiteY0" fmla="*/ 0 h 635297"/>
              <a:gd name="connsiteX1" fmla="*/ 645761 w 2690672"/>
              <a:gd name="connsiteY1" fmla="*/ 0 h 635297"/>
              <a:gd name="connsiteX2" fmla="*/ 1237709 w 2690672"/>
              <a:gd name="connsiteY2" fmla="*/ 0 h 635297"/>
              <a:gd name="connsiteX3" fmla="*/ 1964191 w 2690672"/>
              <a:gd name="connsiteY3" fmla="*/ 0 h 635297"/>
              <a:gd name="connsiteX4" fmla="*/ 2690672 w 2690672"/>
              <a:gd name="connsiteY4" fmla="*/ 0 h 635297"/>
              <a:gd name="connsiteX5" fmla="*/ 2690672 w 2690672"/>
              <a:gd name="connsiteY5" fmla="*/ 635297 h 635297"/>
              <a:gd name="connsiteX6" fmla="*/ 2071817 w 2690672"/>
              <a:gd name="connsiteY6" fmla="*/ 635297 h 635297"/>
              <a:gd name="connsiteX7" fmla="*/ 1452963 w 2690672"/>
              <a:gd name="connsiteY7" fmla="*/ 635297 h 635297"/>
              <a:gd name="connsiteX8" fmla="*/ 726481 w 2690672"/>
              <a:gd name="connsiteY8" fmla="*/ 635297 h 635297"/>
              <a:gd name="connsiteX9" fmla="*/ 0 w 2690672"/>
              <a:gd name="connsiteY9" fmla="*/ 635297 h 635297"/>
              <a:gd name="connsiteX10" fmla="*/ 0 w 2690672"/>
              <a:gd name="connsiteY10" fmla="*/ 0 h 6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0672" h="635297" extrusionOk="0">
                <a:moveTo>
                  <a:pt x="0" y="0"/>
                </a:moveTo>
                <a:cubicBezTo>
                  <a:pt x="261105" y="-20367"/>
                  <a:pt x="448050" y="-22559"/>
                  <a:pt x="645761" y="0"/>
                </a:cubicBezTo>
                <a:cubicBezTo>
                  <a:pt x="843472" y="22559"/>
                  <a:pt x="1006028" y="-14865"/>
                  <a:pt x="1237709" y="0"/>
                </a:cubicBezTo>
                <a:cubicBezTo>
                  <a:pt x="1469390" y="14865"/>
                  <a:pt x="1684401" y="1063"/>
                  <a:pt x="1964191" y="0"/>
                </a:cubicBezTo>
                <a:cubicBezTo>
                  <a:pt x="2243981" y="-1063"/>
                  <a:pt x="2404741" y="-25782"/>
                  <a:pt x="2690672" y="0"/>
                </a:cubicBezTo>
                <a:cubicBezTo>
                  <a:pt x="2710409" y="132234"/>
                  <a:pt x="2669135" y="473270"/>
                  <a:pt x="2690672" y="635297"/>
                </a:cubicBezTo>
                <a:cubicBezTo>
                  <a:pt x="2415788" y="643519"/>
                  <a:pt x="2366020" y="638476"/>
                  <a:pt x="2071817" y="635297"/>
                </a:cubicBezTo>
                <a:cubicBezTo>
                  <a:pt x="1777614" y="632118"/>
                  <a:pt x="1615599" y="627837"/>
                  <a:pt x="1452963" y="635297"/>
                </a:cubicBezTo>
                <a:cubicBezTo>
                  <a:pt x="1290327" y="642757"/>
                  <a:pt x="952040" y="669828"/>
                  <a:pt x="726481" y="635297"/>
                </a:cubicBezTo>
                <a:cubicBezTo>
                  <a:pt x="500922" y="600766"/>
                  <a:pt x="355619" y="599689"/>
                  <a:pt x="0" y="635297"/>
                </a:cubicBezTo>
                <a:cubicBezTo>
                  <a:pt x="-293" y="473139"/>
                  <a:pt x="13691" y="273910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636EF80-AA22-852F-A79E-B2ED198DECDC}"/>
              </a:ext>
            </a:extLst>
          </p:cNvPr>
          <p:cNvSpPr txBox="1"/>
          <p:nvPr/>
        </p:nvSpPr>
        <p:spPr>
          <a:xfrm>
            <a:off x="9003748" y="1348730"/>
            <a:ext cx="3007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</a:t>
            </a:r>
            <a:r>
              <a:rPr lang="zh-CN" altLang="en-US" sz="1600" dirty="0"/>
              <a:t> </a:t>
            </a:r>
            <a:r>
              <a:rPr lang="en-US" altLang="zh-CN" sz="1600" dirty="0"/>
              <a:t>particles</a:t>
            </a:r>
          </a:p>
          <a:p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non-linear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non-Gaussian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computationally</a:t>
            </a:r>
            <a:r>
              <a:rPr lang="zh-CN" altLang="en-US" sz="1600" dirty="0"/>
              <a:t> </a:t>
            </a:r>
            <a:r>
              <a:rPr lang="en-US" altLang="zh-CN" sz="1600" dirty="0"/>
              <a:t>feasible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high-dimensional</a:t>
            </a:r>
            <a:r>
              <a:rPr lang="zh-CN" altLang="en-US" sz="1600" dirty="0"/>
              <a:t> </a:t>
            </a:r>
            <a:r>
              <a:rPr lang="en-US" altLang="zh-CN" sz="1600" dirty="0"/>
              <a:t>situations</a:t>
            </a:r>
            <a:endParaRPr lang="en-US" sz="16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7866ED0-87CB-F77F-711B-ABF6FD71678B}"/>
              </a:ext>
            </a:extLst>
          </p:cNvPr>
          <p:cNvSpPr txBox="1"/>
          <p:nvPr/>
        </p:nvSpPr>
        <p:spPr>
          <a:xfrm>
            <a:off x="5134876" y="4299656"/>
            <a:ext cx="3007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latin typeface="+mn-lt"/>
              </a:rPr>
              <a:t>V</a:t>
            </a:r>
            <a:r>
              <a:rPr lang="en-GB" sz="1600" dirty="0" err="1">
                <a:effectLst/>
                <a:latin typeface="+mn-lt"/>
              </a:rPr>
              <a:t>irtual</a:t>
            </a:r>
            <a:r>
              <a:rPr lang="en-GB" sz="1600" dirty="0">
                <a:effectLst/>
                <a:latin typeface="+mn-lt"/>
              </a:rPr>
              <a:t> observations ensure</a:t>
            </a: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effectLst/>
                <a:latin typeface="+mn-lt"/>
              </a:rPr>
              <a:t>V</a:t>
            </a:r>
            <a:r>
              <a:rPr lang="en-GB" sz="1600" dirty="0" err="1">
                <a:effectLst/>
                <a:latin typeface="+mn-lt"/>
              </a:rPr>
              <a:t>irtual</a:t>
            </a:r>
            <a:r>
              <a:rPr lang="en-GB" sz="1600" dirty="0">
                <a:effectLst/>
                <a:latin typeface="+mn-lt"/>
              </a:rPr>
              <a:t> observations </a:t>
            </a:r>
            <a:r>
              <a:rPr lang="en-US" altLang="zh-CN" sz="1600" dirty="0">
                <a:effectLst/>
                <a:latin typeface="+mn-lt"/>
              </a:rPr>
              <a:t>would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bring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sample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error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to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the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model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for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dirty="0">
                <a:effectLst/>
                <a:latin typeface="+mn-lt"/>
              </a:rPr>
              <a:t>small</a:t>
            </a:r>
            <a:r>
              <a:rPr lang="zh-CN" altLang="en-US" sz="1600" dirty="0">
                <a:effectLst/>
                <a:latin typeface="+mn-lt"/>
              </a:rPr>
              <a:t> </a:t>
            </a:r>
            <a:r>
              <a:rPr lang="en-US" altLang="zh-CN" sz="1600" i="1" dirty="0">
                <a:latin typeface="+mn-lt"/>
              </a:rPr>
              <a:t>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+mn-lt"/>
            </a:endParaRPr>
          </a:p>
        </p:txBody>
      </p:sp>
      <p:cxnSp>
        <p:nvCxnSpPr>
          <p:cNvPr id="134" name="Curved Connector 133">
            <a:extLst>
              <a:ext uri="{FF2B5EF4-FFF2-40B4-BE49-F238E27FC236}">
                <a16:creationId xmlns:a16="http://schemas.microsoft.com/office/drawing/2014/main" id="{2BC1346A-E9DB-90E5-6E98-DF13DCC81A93}"/>
              </a:ext>
            </a:extLst>
          </p:cNvPr>
          <p:cNvCxnSpPr>
            <a:cxnSpLocks/>
          </p:cNvCxnSpPr>
          <p:nvPr/>
        </p:nvCxnSpPr>
        <p:spPr>
          <a:xfrm>
            <a:off x="8281822" y="1529664"/>
            <a:ext cx="705313" cy="56233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7D0A8DBB-D143-B8DC-4660-D2E3D4F83D08}"/>
              </a:ext>
            </a:extLst>
          </p:cNvPr>
          <p:cNvSpPr txBox="1"/>
          <p:nvPr/>
        </p:nvSpPr>
        <p:spPr>
          <a:xfrm>
            <a:off x="5654488" y="3005417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/>
              <a:t>→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5FACE45-BABA-3179-7830-3BFD321297D7}"/>
                  </a:ext>
                </a:extLst>
              </p:cNvPr>
              <p:cNvSpPr txBox="1"/>
              <p:nvPr/>
            </p:nvSpPr>
            <p:spPr>
              <a:xfrm>
                <a:off x="5521541" y="4658591"/>
                <a:ext cx="2429676" cy="2982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altLang="zh-CN" sz="16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GB" altLang="zh-CN" sz="16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acc>
                      <m:accPr>
                        <m:chr m:val="̃"/>
                        <m:ctrlPr>
                          <a:rPr lang="en-GB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Ʃ</m:t>
                        </m:r>
                      </m:e>
                    </m:acc>
                  </m:oMath>
                </a14:m>
                <a:r>
                  <a:rPr lang="en-US" altLang="zh-CN" sz="1600" b="0" dirty="0"/>
                  <a:t>.</a:t>
                </a:r>
                <a:endParaRPr lang="en-GB" altLang="zh-CN" sz="1600" b="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5FACE45-BABA-3179-7830-3BFD32129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541" y="4658591"/>
                <a:ext cx="2429676" cy="298223"/>
              </a:xfrm>
              <a:prstGeom prst="rect">
                <a:avLst/>
              </a:prstGeom>
              <a:blipFill>
                <a:blip r:embed="rId11"/>
                <a:stretch>
                  <a:fillRect l="-2604"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9B69E754-7105-7D34-7EA3-DD1C92742BCB}"/>
              </a:ext>
            </a:extLst>
          </p:cNvPr>
          <p:cNvSpPr txBox="1"/>
          <p:nvPr/>
        </p:nvSpPr>
        <p:spPr>
          <a:xfrm>
            <a:off x="9003748" y="1175469"/>
            <a:ext cx="3021368" cy="2030291"/>
          </a:xfrm>
          <a:custGeom>
            <a:avLst/>
            <a:gdLst>
              <a:gd name="connsiteX0" fmla="*/ 0 w 3021368"/>
              <a:gd name="connsiteY0" fmla="*/ 0 h 2030291"/>
              <a:gd name="connsiteX1" fmla="*/ 574060 w 3021368"/>
              <a:gd name="connsiteY1" fmla="*/ 0 h 2030291"/>
              <a:gd name="connsiteX2" fmla="*/ 1087692 w 3021368"/>
              <a:gd name="connsiteY2" fmla="*/ 0 h 2030291"/>
              <a:gd name="connsiteX3" fmla="*/ 1752393 w 3021368"/>
              <a:gd name="connsiteY3" fmla="*/ 0 h 2030291"/>
              <a:gd name="connsiteX4" fmla="*/ 2326453 w 3021368"/>
              <a:gd name="connsiteY4" fmla="*/ 0 h 2030291"/>
              <a:gd name="connsiteX5" fmla="*/ 3021368 w 3021368"/>
              <a:gd name="connsiteY5" fmla="*/ 0 h 2030291"/>
              <a:gd name="connsiteX6" fmla="*/ 3021368 w 3021368"/>
              <a:gd name="connsiteY6" fmla="*/ 717369 h 2030291"/>
              <a:gd name="connsiteX7" fmla="*/ 3021368 w 3021368"/>
              <a:gd name="connsiteY7" fmla="*/ 1394133 h 2030291"/>
              <a:gd name="connsiteX8" fmla="*/ 3021368 w 3021368"/>
              <a:gd name="connsiteY8" fmla="*/ 2030291 h 2030291"/>
              <a:gd name="connsiteX9" fmla="*/ 2477522 w 3021368"/>
              <a:gd name="connsiteY9" fmla="*/ 2030291 h 2030291"/>
              <a:gd name="connsiteX10" fmla="*/ 1873248 w 3021368"/>
              <a:gd name="connsiteY10" fmla="*/ 2030291 h 2030291"/>
              <a:gd name="connsiteX11" fmla="*/ 1268975 w 3021368"/>
              <a:gd name="connsiteY11" fmla="*/ 2030291 h 2030291"/>
              <a:gd name="connsiteX12" fmla="*/ 694915 w 3021368"/>
              <a:gd name="connsiteY12" fmla="*/ 2030291 h 2030291"/>
              <a:gd name="connsiteX13" fmla="*/ 0 w 3021368"/>
              <a:gd name="connsiteY13" fmla="*/ 2030291 h 2030291"/>
              <a:gd name="connsiteX14" fmla="*/ 0 w 3021368"/>
              <a:gd name="connsiteY14" fmla="*/ 1312922 h 2030291"/>
              <a:gd name="connsiteX15" fmla="*/ 0 w 3021368"/>
              <a:gd name="connsiteY15" fmla="*/ 595552 h 2030291"/>
              <a:gd name="connsiteX16" fmla="*/ 0 w 3021368"/>
              <a:gd name="connsiteY16" fmla="*/ 0 h 20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21368" h="2030291" extrusionOk="0">
                <a:moveTo>
                  <a:pt x="0" y="0"/>
                </a:moveTo>
                <a:cubicBezTo>
                  <a:pt x="136802" y="4518"/>
                  <a:pt x="291099" y="-8332"/>
                  <a:pt x="574060" y="0"/>
                </a:cubicBezTo>
                <a:cubicBezTo>
                  <a:pt x="857021" y="8332"/>
                  <a:pt x="924476" y="12238"/>
                  <a:pt x="1087692" y="0"/>
                </a:cubicBezTo>
                <a:cubicBezTo>
                  <a:pt x="1250908" y="-12238"/>
                  <a:pt x="1454304" y="-33172"/>
                  <a:pt x="1752393" y="0"/>
                </a:cubicBezTo>
                <a:cubicBezTo>
                  <a:pt x="2050482" y="33172"/>
                  <a:pt x="2104840" y="-16406"/>
                  <a:pt x="2326453" y="0"/>
                </a:cubicBezTo>
                <a:cubicBezTo>
                  <a:pt x="2548066" y="16406"/>
                  <a:pt x="2729956" y="-15088"/>
                  <a:pt x="3021368" y="0"/>
                </a:cubicBezTo>
                <a:cubicBezTo>
                  <a:pt x="3013198" y="166769"/>
                  <a:pt x="3002421" y="569767"/>
                  <a:pt x="3021368" y="717369"/>
                </a:cubicBezTo>
                <a:cubicBezTo>
                  <a:pt x="3040315" y="864971"/>
                  <a:pt x="3034946" y="1195080"/>
                  <a:pt x="3021368" y="1394133"/>
                </a:cubicBezTo>
                <a:cubicBezTo>
                  <a:pt x="3007790" y="1593186"/>
                  <a:pt x="3018759" y="1838035"/>
                  <a:pt x="3021368" y="2030291"/>
                </a:cubicBezTo>
                <a:cubicBezTo>
                  <a:pt x="2846981" y="2029782"/>
                  <a:pt x="2676956" y="2042576"/>
                  <a:pt x="2477522" y="2030291"/>
                </a:cubicBezTo>
                <a:cubicBezTo>
                  <a:pt x="2278088" y="2018006"/>
                  <a:pt x="2102074" y="2012017"/>
                  <a:pt x="1873248" y="2030291"/>
                </a:cubicBezTo>
                <a:cubicBezTo>
                  <a:pt x="1644422" y="2048565"/>
                  <a:pt x="1498694" y="2018410"/>
                  <a:pt x="1268975" y="2030291"/>
                </a:cubicBezTo>
                <a:cubicBezTo>
                  <a:pt x="1039256" y="2042172"/>
                  <a:pt x="931488" y="2016818"/>
                  <a:pt x="694915" y="2030291"/>
                </a:cubicBezTo>
                <a:cubicBezTo>
                  <a:pt x="458342" y="2043764"/>
                  <a:pt x="315346" y="2011742"/>
                  <a:pt x="0" y="2030291"/>
                </a:cubicBezTo>
                <a:cubicBezTo>
                  <a:pt x="-29373" y="1764058"/>
                  <a:pt x="17156" y="1580989"/>
                  <a:pt x="0" y="1312922"/>
                </a:cubicBezTo>
                <a:cubicBezTo>
                  <a:pt x="-17156" y="1044855"/>
                  <a:pt x="35190" y="933998"/>
                  <a:pt x="0" y="595552"/>
                </a:cubicBezTo>
                <a:cubicBezTo>
                  <a:pt x="-35190" y="257106"/>
                  <a:pt x="-26433" y="230645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B492B5C-D856-512E-9B6C-538047A74033}"/>
              </a:ext>
            </a:extLst>
          </p:cNvPr>
          <p:cNvSpPr txBox="1"/>
          <p:nvPr/>
        </p:nvSpPr>
        <p:spPr>
          <a:xfrm>
            <a:off x="5155446" y="4212048"/>
            <a:ext cx="3127085" cy="1776033"/>
          </a:xfrm>
          <a:custGeom>
            <a:avLst/>
            <a:gdLst>
              <a:gd name="connsiteX0" fmla="*/ 0 w 3127085"/>
              <a:gd name="connsiteY0" fmla="*/ 0 h 1776033"/>
              <a:gd name="connsiteX1" fmla="*/ 594146 w 3127085"/>
              <a:gd name="connsiteY1" fmla="*/ 0 h 1776033"/>
              <a:gd name="connsiteX2" fmla="*/ 1125751 w 3127085"/>
              <a:gd name="connsiteY2" fmla="*/ 0 h 1776033"/>
              <a:gd name="connsiteX3" fmla="*/ 1813709 w 3127085"/>
              <a:gd name="connsiteY3" fmla="*/ 0 h 1776033"/>
              <a:gd name="connsiteX4" fmla="*/ 2407855 w 3127085"/>
              <a:gd name="connsiteY4" fmla="*/ 0 h 1776033"/>
              <a:gd name="connsiteX5" fmla="*/ 3127085 w 3127085"/>
              <a:gd name="connsiteY5" fmla="*/ 0 h 1776033"/>
              <a:gd name="connsiteX6" fmla="*/ 3127085 w 3127085"/>
              <a:gd name="connsiteY6" fmla="*/ 627532 h 1776033"/>
              <a:gd name="connsiteX7" fmla="*/ 3127085 w 3127085"/>
              <a:gd name="connsiteY7" fmla="*/ 1219543 h 1776033"/>
              <a:gd name="connsiteX8" fmla="*/ 3127085 w 3127085"/>
              <a:gd name="connsiteY8" fmla="*/ 1776033 h 1776033"/>
              <a:gd name="connsiteX9" fmla="*/ 2564210 w 3127085"/>
              <a:gd name="connsiteY9" fmla="*/ 1776033 h 1776033"/>
              <a:gd name="connsiteX10" fmla="*/ 1938793 w 3127085"/>
              <a:gd name="connsiteY10" fmla="*/ 1776033 h 1776033"/>
              <a:gd name="connsiteX11" fmla="*/ 1313376 w 3127085"/>
              <a:gd name="connsiteY11" fmla="*/ 1776033 h 1776033"/>
              <a:gd name="connsiteX12" fmla="*/ 719230 w 3127085"/>
              <a:gd name="connsiteY12" fmla="*/ 1776033 h 1776033"/>
              <a:gd name="connsiteX13" fmla="*/ 0 w 3127085"/>
              <a:gd name="connsiteY13" fmla="*/ 1776033 h 1776033"/>
              <a:gd name="connsiteX14" fmla="*/ 0 w 3127085"/>
              <a:gd name="connsiteY14" fmla="*/ 1148501 h 1776033"/>
              <a:gd name="connsiteX15" fmla="*/ 0 w 3127085"/>
              <a:gd name="connsiteY15" fmla="*/ 520970 h 1776033"/>
              <a:gd name="connsiteX16" fmla="*/ 0 w 3127085"/>
              <a:gd name="connsiteY16" fmla="*/ 0 h 177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7085" h="1776033" extrusionOk="0">
                <a:moveTo>
                  <a:pt x="0" y="0"/>
                </a:moveTo>
                <a:cubicBezTo>
                  <a:pt x="153874" y="10086"/>
                  <a:pt x="358546" y="19479"/>
                  <a:pt x="594146" y="0"/>
                </a:cubicBezTo>
                <a:cubicBezTo>
                  <a:pt x="829746" y="-19479"/>
                  <a:pt x="909717" y="19736"/>
                  <a:pt x="1125751" y="0"/>
                </a:cubicBezTo>
                <a:cubicBezTo>
                  <a:pt x="1341786" y="-19736"/>
                  <a:pt x="1608756" y="-9115"/>
                  <a:pt x="1813709" y="0"/>
                </a:cubicBezTo>
                <a:cubicBezTo>
                  <a:pt x="2018662" y="9115"/>
                  <a:pt x="2210164" y="24892"/>
                  <a:pt x="2407855" y="0"/>
                </a:cubicBezTo>
                <a:cubicBezTo>
                  <a:pt x="2605546" y="-24892"/>
                  <a:pt x="2905580" y="34251"/>
                  <a:pt x="3127085" y="0"/>
                </a:cubicBezTo>
                <a:cubicBezTo>
                  <a:pt x="3102804" y="214683"/>
                  <a:pt x="3140891" y="428662"/>
                  <a:pt x="3127085" y="627532"/>
                </a:cubicBezTo>
                <a:cubicBezTo>
                  <a:pt x="3113279" y="826402"/>
                  <a:pt x="3152181" y="1009103"/>
                  <a:pt x="3127085" y="1219543"/>
                </a:cubicBezTo>
                <a:cubicBezTo>
                  <a:pt x="3101989" y="1429983"/>
                  <a:pt x="3151725" y="1558299"/>
                  <a:pt x="3127085" y="1776033"/>
                </a:cubicBezTo>
                <a:cubicBezTo>
                  <a:pt x="2881037" y="1787114"/>
                  <a:pt x="2708428" y="1748757"/>
                  <a:pt x="2564210" y="1776033"/>
                </a:cubicBezTo>
                <a:cubicBezTo>
                  <a:pt x="2419992" y="1803309"/>
                  <a:pt x="2088118" y="1787460"/>
                  <a:pt x="1938793" y="1776033"/>
                </a:cubicBezTo>
                <a:cubicBezTo>
                  <a:pt x="1789468" y="1764606"/>
                  <a:pt x="1573935" y="1761115"/>
                  <a:pt x="1313376" y="1776033"/>
                </a:cubicBezTo>
                <a:cubicBezTo>
                  <a:pt x="1052817" y="1790951"/>
                  <a:pt x="945786" y="1766277"/>
                  <a:pt x="719230" y="1776033"/>
                </a:cubicBezTo>
                <a:cubicBezTo>
                  <a:pt x="492674" y="1785789"/>
                  <a:pt x="280570" y="1811774"/>
                  <a:pt x="0" y="1776033"/>
                </a:cubicBezTo>
                <a:cubicBezTo>
                  <a:pt x="-24070" y="1583175"/>
                  <a:pt x="8224" y="1406597"/>
                  <a:pt x="0" y="1148501"/>
                </a:cubicBezTo>
                <a:cubicBezTo>
                  <a:pt x="-8224" y="890405"/>
                  <a:pt x="25759" y="802847"/>
                  <a:pt x="0" y="520970"/>
                </a:cubicBezTo>
                <a:cubicBezTo>
                  <a:pt x="-25759" y="239093"/>
                  <a:pt x="-15948" y="178272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5" grpId="0"/>
      <p:bldP spid="37" grpId="0" animBg="1"/>
      <p:bldP spid="40" grpId="0" animBg="1"/>
      <p:bldP spid="43" grpId="0"/>
      <p:bldP spid="44" grpId="0"/>
      <p:bldP spid="50" grpId="0"/>
      <p:bldP spid="51" grpId="0"/>
      <p:bldP spid="55" grpId="0" animBg="1"/>
      <p:bldP spid="56" grpId="0" animBg="1"/>
      <p:bldP spid="60" grpId="0" animBg="1"/>
      <p:bldP spid="130" grpId="0" animBg="1"/>
      <p:bldP spid="131" grpId="0"/>
      <p:bldP spid="132" grpId="0"/>
      <p:bldP spid="147" grpId="0"/>
      <p:bldP spid="149" grpId="0"/>
      <p:bldP spid="150" grpId="0" animBg="1"/>
      <p:bldP spid="1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842</Words>
  <Application>Microsoft Macintosh PowerPoint</Application>
  <PresentationFormat>Widescreen</PresentationFormat>
  <Paragraphs>218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Cambria Math</vt:lpstr>
      <vt:lpstr>Calibri</vt:lpstr>
      <vt:lpstr>Helvetica</vt:lpstr>
      <vt:lpstr>Speak Pro</vt:lpstr>
      <vt:lpstr>Arial</vt:lpstr>
      <vt:lpstr>Lato</vt:lpstr>
      <vt:lpstr>Office Theme</vt:lpstr>
      <vt:lpstr>Application of feedback particle filter with diffusion-map-based gain to state-space models  </vt:lpstr>
      <vt:lpstr>Outline</vt:lpstr>
      <vt:lpstr>PowerPoint Presentation</vt:lpstr>
      <vt:lpstr>Background: the system</vt:lpstr>
      <vt:lpstr>Background: the method</vt:lpstr>
      <vt:lpstr>Background: the process</vt:lpstr>
      <vt:lpstr>Background: the basic system equations</vt:lpstr>
      <vt:lpstr>PowerPoint Presentation</vt:lpstr>
      <vt:lpstr>Methods: the benchmarks</vt:lpstr>
      <vt:lpstr>Methods: the benchmarks</vt:lpstr>
      <vt:lpstr>Methods: 〖"FPF" 〗_DM</vt:lpstr>
      <vt:lpstr>Relations between the methods</vt:lpstr>
      <vt:lpstr>PowerPoint Presentation</vt:lpstr>
      <vt:lpstr>Experiment setting</vt:lpstr>
      <vt:lpstr>Evaluation Metrics</vt:lpstr>
      <vt:lpstr>L63 Case: ε selection </vt:lpstr>
      <vt:lpstr>L63 Case: Evaluation Results (N=30)</vt:lpstr>
      <vt:lpstr>L63 Case: Evaluation Results (N=30)</vt:lpstr>
      <vt:lpstr>L96 Case: Evaluation Results (N=30)</vt:lpstr>
      <vt:lpstr>L96 Case: Evaluation Results (N=30)</vt:lpstr>
      <vt:lpstr>Future works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feedback particle filter with diffusion-map-based gain to state-space models  </dc:title>
  <dc:creator>Solmaz Jahangir</dc:creator>
  <cp:lastModifiedBy>Yiyi Ma</cp:lastModifiedBy>
  <cp:revision>19</cp:revision>
  <dcterms:created xsi:type="dcterms:W3CDTF">2022-04-11T23:22:29Z</dcterms:created>
  <dcterms:modified xsi:type="dcterms:W3CDTF">2022-11-28T20:27:12Z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0x010100BBD80433F514FF4890CBD4A6E06E5ACE</vt:lpwstr>
  </property>
</Properties>
</file>