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4"/>
    <p:sldMasterId id="2147483657" r:id="rId5"/>
    <p:sldMasterId id="2147483665" r:id="rId6"/>
  </p:sldMasterIdLst>
  <p:notesMasterIdLst>
    <p:notesMasterId r:id="rId24"/>
  </p:notesMasterIdLst>
  <p:sldIdLst>
    <p:sldId id="330" r:id="rId7"/>
    <p:sldId id="375" r:id="rId8"/>
    <p:sldId id="354" r:id="rId9"/>
    <p:sldId id="355" r:id="rId10"/>
    <p:sldId id="35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5" r:id="rId19"/>
    <p:sldId id="384" r:id="rId20"/>
    <p:sldId id="360" r:id="rId21"/>
    <p:sldId id="386" r:id="rId22"/>
    <p:sldId id="388" r:id="rId23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ray C Hannah (DJPR)" initials="MCH(" lastIdx="2" clrIdx="0">
    <p:extLst>
      <p:ext uri="{19B8F6BF-5375-455C-9EA6-DF929625EA0E}">
        <p15:presenceInfo xmlns:p15="http://schemas.microsoft.com/office/powerpoint/2012/main" userId="S::Murray.Hannah@agriculture.vic.gov.au::262c891d-1a56-44de-a869-3289f0c4fa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E"/>
    <a:srgbClr val="FF9900"/>
    <a:srgbClr val="009CA6"/>
    <a:srgbClr val="4C7329"/>
    <a:srgbClr val="00B7BD"/>
    <a:srgbClr val="3E1961"/>
    <a:srgbClr val="201547"/>
    <a:srgbClr val="642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81333" autoAdjust="0"/>
  </p:normalViewPr>
  <p:slideViewPr>
    <p:cSldViewPr snapToGrid="0" snapToObjects="1">
      <p:cViewPr varScale="1">
        <p:scale>
          <a:sx n="94" d="100"/>
          <a:sy n="94" d="100"/>
        </p:scale>
        <p:origin x="198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50DC0-DF20-3344-88F4-FC6243EEF9F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850A2-1E31-7A47-8587-B459B90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3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850A2-1E31-7A47-8587-B459B90338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6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18079" y="1283190"/>
            <a:ext cx="6386191" cy="1303031"/>
          </a:xfrm>
        </p:spPr>
        <p:txBody>
          <a:bodyPr anchor="b" anchorCtr="0">
            <a:normAutofit/>
          </a:bodyPr>
          <a:lstStyle>
            <a:lvl1pPr algn="r"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</a:t>
            </a:r>
            <a:br>
              <a:rPr lang="en-AU" dirty="0"/>
            </a:br>
            <a:r>
              <a:rPr lang="en-AU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8079" y="2586219"/>
            <a:ext cx="6386196" cy="1283188"/>
          </a:xfrm>
        </p:spPr>
        <p:txBody>
          <a:bodyPr/>
          <a:lstStyle>
            <a:lvl1pPr marL="0" indent="0" algn="r">
              <a:buNone/>
              <a:defRPr>
                <a:solidFill>
                  <a:srgbClr val="FFFFFF"/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3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808" y="792481"/>
            <a:ext cx="6773830" cy="35295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79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22428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1520" y="1283190"/>
            <a:ext cx="5532032" cy="1303031"/>
          </a:xfrm>
        </p:spPr>
        <p:txBody>
          <a:bodyPr anchor="b" anchorCtr="0">
            <a:normAutofit/>
          </a:bodyPr>
          <a:lstStyle>
            <a:lvl1pPr algn="r"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</a:t>
            </a:r>
            <a:br>
              <a:rPr lang="en-AU" dirty="0"/>
            </a:br>
            <a:r>
              <a:rPr lang="en-AU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2040" y="2586219"/>
            <a:ext cx="5181516" cy="1283188"/>
          </a:xfrm>
        </p:spPr>
        <p:txBody>
          <a:bodyPr/>
          <a:lstStyle>
            <a:lvl1pPr marL="0" indent="0" algn="r">
              <a:buNone/>
              <a:defRPr>
                <a:solidFill>
                  <a:srgbClr val="FFFFFF"/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2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81960" y="1682016"/>
            <a:ext cx="6016324" cy="1063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240" y="-8493"/>
            <a:ext cx="7731759" cy="5154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51480" y="1682016"/>
            <a:ext cx="6041724" cy="1063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800">
                <a:solidFill>
                  <a:srgbClr val="4C7329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C7329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C7329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720" y="1200152"/>
            <a:ext cx="4211320" cy="33042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00152"/>
            <a:ext cx="4244975" cy="33042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09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172718" y="1472667"/>
            <a:ext cx="4226562" cy="406141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4C7329"/>
                </a:solidFill>
              </a:defRPr>
            </a:lvl1pPr>
            <a:lvl2pPr marL="257162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4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7" indent="0">
              <a:buNone/>
              <a:defRPr sz="9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72718" y="1922121"/>
            <a:ext cx="4226562" cy="2416468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0915" y="1472664"/>
            <a:ext cx="4164960" cy="406142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4C7329"/>
                </a:solidFill>
              </a:defRPr>
            </a:lvl1pPr>
            <a:lvl2pPr marL="257162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4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7" indent="0">
              <a:buNone/>
              <a:defRPr sz="9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740915" y="1922121"/>
            <a:ext cx="4164960" cy="2416468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9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718" y="1479886"/>
            <a:ext cx="4221481" cy="302450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479886"/>
            <a:ext cx="4156074" cy="302450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94199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38519" y="4767264"/>
            <a:ext cx="155568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1547"/>
                </a:solidFill>
              </a:defRPr>
            </a:lvl1pPr>
          </a:lstStyle>
          <a:p>
            <a:fld id="{B4716298-E12B-0E44-90E2-5B2DF61A81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720" y="332072"/>
            <a:ext cx="8722360" cy="731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" y="1200150"/>
            <a:ext cx="8722360" cy="290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98" r:id="rId3"/>
    <p:sldLayoutId id="2147483699" r:id="rId4"/>
    <p:sldLayoutId id="2147483650" r:id="rId5"/>
    <p:sldLayoutId id="2147483652" r:id="rId6"/>
  </p:sldLayoutIdLst>
  <p:txStyles>
    <p:titleStyle>
      <a:lvl1pPr algn="l" defTabSz="342884" rtl="0" eaLnBrk="1" latinLnBrk="0" hangingPunct="1">
        <a:spcBef>
          <a:spcPct val="0"/>
        </a:spcBef>
        <a:buNone/>
        <a:defRPr sz="2100" b="1" kern="1200">
          <a:solidFill>
            <a:srgbClr val="4C7329"/>
          </a:solidFill>
          <a:latin typeface="Arial"/>
          <a:ea typeface="+mj-ea"/>
          <a:cs typeface="Arial"/>
        </a:defRPr>
      </a:lvl1pPr>
    </p:titleStyle>
    <p:bodyStyle>
      <a:lvl1pPr marL="257162" indent="-257162" algn="l" defTabSz="3428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185" indent="-214303" algn="l" defTabSz="3428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07" indent="-171442" algn="l" defTabSz="342884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090" indent="-171442" algn="l" defTabSz="342884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2974" indent="-171442" algn="l" defTabSz="342884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5482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17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719" y="198120"/>
            <a:ext cx="8733155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19" y="1400476"/>
            <a:ext cx="8733156" cy="2983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0" r:id="rId2"/>
    <p:sldLayoutId id="2147483664" r:id="rId3"/>
  </p:sldLayoutIdLst>
  <p:txStyles>
    <p:titleStyle>
      <a:lvl1pPr algn="l" defTabSz="342884" rtl="0" eaLnBrk="1" latinLnBrk="0" hangingPunct="1">
        <a:spcBef>
          <a:spcPct val="0"/>
        </a:spcBef>
        <a:buNone/>
        <a:defRPr sz="21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57162" indent="-257162" algn="l" defTabSz="3428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185" indent="-214303" algn="l" defTabSz="3428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07" indent="-171442" algn="l" defTabSz="342884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090" indent="-171442" algn="l" defTabSz="342884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2974" indent="-171442" algn="l" defTabSz="342884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73" userDrawn="1">
          <p15:clr>
            <a:srgbClr val="F26B43"/>
          </p15:clr>
        </p15:guide>
        <p15:guide id="4" pos="56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342884" rtl="0" eaLnBrk="1" latinLnBrk="0" hangingPunct="1">
        <a:spcBef>
          <a:spcPct val="0"/>
        </a:spcBef>
        <a:buNone/>
        <a:defRPr sz="21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57162" indent="-257162" algn="l" defTabSz="3428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185" indent="-214303" algn="l" defTabSz="3428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07" indent="-171442" algn="l" defTabSz="342884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090" indent="-171442" algn="l" defTabSz="342884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2974" indent="-171442" algn="l" defTabSz="342884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6DB4B-AB36-4BCF-A818-237D00C88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498" y="0"/>
            <a:ext cx="6753498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027E30-F502-4C30-AA69-9B6968BC6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0150" y="3127823"/>
            <a:ext cx="2936585" cy="498717"/>
          </a:xfrm>
        </p:spPr>
        <p:txBody>
          <a:bodyPr>
            <a:normAutofit fontScale="90000"/>
          </a:bodyPr>
          <a:lstStyle/>
          <a:p>
            <a:pPr algn="ctr"/>
            <a:r>
              <a:rPr lang="en-AU" sz="2200" dirty="0"/>
              <a:t>Murray Hannah, </a:t>
            </a:r>
            <a:r>
              <a:rPr lang="en-AU" sz="2200" dirty="0" err="1"/>
              <a:t>Khageswor</a:t>
            </a:r>
            <a:r>
              <a:rPr lang="en-AU" sz="2200" dirty="0"/>
              <a:t> </a:t>
            </a:r>
            <a:r>
              <a:rPr lang="en-AU" sz="2200" dirty="0" err="1"/>
              <a:t>Giri</a:t>
            </a:r>
            <a:r>
              <a:rPr lang="en-AU" sz="2200" dirty="0"/>
              <a:t>, Rodrigo </a:t>
            </a:r>
            <a:r>
              <a:rPr lang="en-AU" sz="2200" dirty="0" err="1"/>
              <a:t>Albornoz</a:t>
            </a:r>
            <a:br>
              <a:rPr lang="en-AU" sz="2200" dirty="0"/>
            </a:br>
            <a:br>
              <a:rPr lang="en-AU" sz="2200" dirty="0"/>
            </a:br>
            <a:br>
              <a:rPr lang="en-AU" sz="2200" dirty="0"/>
            </a:br>
            <a:br>
              <a:rPr lang="en-AU" sz="1600" dirty="0"/>
            </a:br>
            <a:br>
              <a:rPr lang="en-AU" sz="1600" dirty="0"/>
            </a:br>
            <a:r>
              <a:rPr lang="en-AU" sz="1600" dirty="0"/>
              <a:t>2 Dec, 2022</a:t>
            </a:r>
            <a:endParaRPr lang="en-US" sz="16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1F1B2AE-54C9-4394-B2ED-A84D6804BE05}"/>
              </a:ext>
            </a:extLst>
          </p:cNvPr>
          <p:cNvSpPr txBox="1">
            <a:spLocks/>
          </p:cNvSpPr>
          <p:nvPr/>
        </p:nvSpPr>
        <p:spPr>
          <a:xfrm>
            <a:off x="-57550" y="294143"/>
            <a:ext cx="6077213" cy="166155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342884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Sensitivity – a flexible criterion for comparison of measurement methods: </a:t>
            </a:r>
          </a:p>
          <a:p>
            <a:pPr algn="ctr"/>
            <a:r>
              <a:rPr lang="en-US" sz="1800" dirty="0"/>
              <a:t>Is the gold standard actually made of gold?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43672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83C02-FD4C-41B3-817E-C237407E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 BCS of 3 cows</a:t>
            </a:r>
            <a:endParaRPr lang="en-AU" dirty="0"/>
          </a:p>
        </p:txBody>
      </p:sp>
      <p:pic>
        <p:nvPicPr>
          <p:cNvPr id="4" name="Picture 3" descr="Chart, table&#10;&#10;Description automatically generated">
            <a:extLst>
              <a:ext uri="{FF2B5EF4-FFF2-40B4-BE49-F238E27FC236}">
                <a16:creationId xmlns:a16="http://schemas.microsoft.com/office/drawing/2014/main" id="{11D28B96-D374-42C4-83BF-3C5BD135E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8" y="1063229"/>
            <a:ext cx="4216573" cy="3879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64646-B046-4BD9-81BC-52C9B6B3338F}"/>
              </a:ext>
            </a:extLst>
          </p:cNvPr>
          <p:cNvSpPr txBox="1"/>
          <p:nvPr/>
        </p:nvSpPr>
        <p:spPr>
          <a:xfrm>
            <a:off x="5473611" y="1907131"/>
            <a:ext cx="3229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Cows (panels), by three scorers (open squares, open triangles and inverted open triangles)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158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CB73-F0F2-4D86-861C-C359DA36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BCS of same 3 cows</a:t>
            </a:r>
            <a:endParaRPr lang="en-AU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A7F6EE9-E11D-4512-8A24-7A48799D3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11" y="1063229"/>
            <a:ext cx="4179781" cy="3845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CB835F-6F5F-4B1E-B714-0FE53EC1C152}"/>
              </a:ext>
            </a:extLst>
          </p:cNvPr>
          <p:cNvSpPr txBox="1"/>
          <p:nvPr/>
        </p:nvSpPr>
        <p:spPr>
          <a:xfrm>
            <a:off x="5532978" y="2161309"/>
            <a:ext cx="295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Cows (panels) by two cameras (open squares and circles)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568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B78D-06ED-49CF-B4CC-CE8C2E6E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Sensitivity: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2B63A3-E1D5-4B01-938C-19FD86CA3F77}"/>
              </a:ext>
            </a:extLst>
          </p:cNvPr>
          <p:cNvSpPr txBox="1">
            <a:spLocks/>
          </p:cNvSpPr>
          <p:nvPr/>
        </p:nvSpPr>
        <p:spPr>
          <a:xfrm>
            <a:off x="172720" y="989701"/>
            <a:ext cx="8722360" cy="3245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2" indent="-25716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185" indent="-214303" algn="l" defTabSz="342884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07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090" indent="-171442" algn="l" defTabSz="342884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2974" indent="-171442" algn="l" defTabSz="342884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856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Calculate sensitivities at a common sampling scale: </a:t>
            </a:r>
          </a:p>
          <a:p>
            <a:pPr lvl="1"/>
            <a:r>
              <a:rPr lang="en-GB" dirty="0"/>
              <a:t>i.e. for the cow by week mean.</a:t>
            </a:r>
          </a:p>
          <a:p>
            <a:r>
              <a:rPr lang="en-GB" dirty="0"/>
              <a:t>Descriptive models:</a:t>
            </a:r>
          </a:p>
          <a:p>
            <a:pPr lvl="1">
              <a:lnSpc>
                <a:spcPct val="170000"/>
              </a:lnSpc>
            </a:pPr>
            <a:r>
              <a:rPr lang="en-GB" dirty="0"/>
              <a:t>Visual BCS</a:t>
            </a:r>
          </a:p>
          <a:p>
            <a:pPr lvl="1">
              <a:lnSpc>
                <a:spcPct val="320000"/>
              </a:lnSpc>
            </a:pPr>
            <a:r>
              <a:rPr lang="en-GB" dirty="0"/>
              <a:t>Camera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9F9B7-03C0-4D68-BB4A-139A12785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" y="2314472"/>
            <a:ext cx="7821846" cy="249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9ADF9-5EA0-405D-B377-C8E88AC5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71" y="3062887"/>
            <a:ext cx="8162257" cy="513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1607D2-D071-4886-A7E9-10070829726D}"/>
                  </a:ext>
                </a:extLst>
              </p:cNvPr>
              <p:cNvSpPr txBox="1"/>
              <p:nvPr/>
            </p:nvSpPr>
            <p:spPr>
              <a:xfrm>
                <a:off x="760934" y="3805224"/>
                <a:ext cx="6867591" cy="928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ox>
                      <m:boxPr>
                        <m:ctrlP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𝑆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𝑒𝑛𝑠𝑖𝑡𝑖𝑣𝑖𝑡𝑦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= </m:t>
                        </m:r>
                        <m:f>
                          <m:f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𝑅𝑒𝑠𝑝𝑜𝑛𝑠𝑒</m:t>
                            </m:r>
                          </m:num>
                          <m:den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𝐸𝑟𝑟𝑜𝑟</m:t>
                            </m:r>
                          </m:den>
                        </m:f>
                      </m:e>
                    </m:box>
                    <m:r>
                      <a:rPr kumimoji="0" lang="en-GB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Build</a:t>
                </a:r>
                <a:r>
                  <a:rPr kumimoji="0" lang="en-GB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GB" sz="1600" b="0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response</a:t>
                </a:r>
                <a:r>
                  <a:rPr kumimoji="0" lang="en-GB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and </a:t>
                </a:r>
                <a:r>
                  <a:rPr kumimoji="0" lang="en-GB" sz="1600" b="0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error</a:t>
                </a:r>
                <a:r>
                  <a:rPr kumimoji="0" lang="en-GB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from variance components</a:t>
                </a:r>
                <a:endParaRPr lang="en-AU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1607D2-D071-4886-A7E9-100708297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34" y="3805224"/>
                <a:ext cx="6867591" cy="928652"/>
              </a:xfrm>
              <a:prstGeom prst="rect">
                <a:avLst/>
              </a:prstGeom>
              <a:blipFill>
                <a:blip r:embed="rId4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5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CBF2C-CDB0-4AA6-B818-F2B4C4D0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00" y="332072"/>
            <a:ext cx="8095779" cy="731157"/>
          </a:xfrm>
        </p:spPr>
        <p:txBody>
          <a:bodyPr/>
          <a:lstStyle/>
          <a:p>
            <a:r>
              <a:rPr lang="en-GB" dirty="0"/>
              <a:t>Response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37A31-EA1D-4176-8B5E-9DBF8FEA6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31" y="1447554"/>
            <a:ext cx="7693595" cy="548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05EB01-5D21-471E-9D68-6C659922943D}"/>
              </a:ext>
            </a:extLst>
          </p:cNvPr>
          <p:cNvSpPr txBox="1"/>
          <p:nvPr/>
        </p:nvSpPr>
        <p:spPr>
          <a:xfrm>
            <a:off x="752617" y="1063229"/>
            <a:ext cx="514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response: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406C18-B548-4E72-B91D-27B87034E5F3}"/>
                  </a:ext>
                </a:extLst>
              </p:cNvPr>
              <p:cNvSpPr txBox="1"/>
              <p:nvPr/>
            </p:nvSpPr>
            <p:spPr>
              <a:xfrm>
                <a:off x="799301" y="2081392"/>
                <a:ext cx="7762808" cy="598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AU" sz="16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variance components that </a:t>
                </a:r>
                <a:r>
                  <a:rPr lang="en-AU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summarizing actual biological or physical effects that are the object of detection</a:t>
                </a:r>
                <a:endPara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406C18-B548-4E72-B91D-27B87034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01" y="2081392"/>
                <a:ext cx="7762808" cy="598112"/>
              </a:xfrm>
              <a:prstGeom prst="rect">
                <a:avLst/>
              </a:prstGeom>
              <a:blipFill>
                <a:blip r:embed="rId3"/>
                <a:stretch>
                  <a:fillRect l="-314" t="-1010" b="-111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7E8C024-8C20-49FC-ABC1-0EE4AD9030E4}"/>
              </a:ext>
            </a:extLst>
          </p:cNvPr>
          <p:cNvSpPr txBox="1"/>
          <p:nvPr/>
        </p:nvSpPr>
        <p:spPr>
          <a:xfrm>
            <a:off x="901707" y="3147378"/>
            <a:ext cx="500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 both the visual BCS and the camera system 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E84DD-0480-4734-976C-B4EE6A7B0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548" y="3227343"/>
            <a:ext cx="7958704" cy="25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57C60-3A68-4A62-A829-1A1468B8769A}"/>
                  </a:ext>
                </a:extLst>
              </p:cNvPr>
              <p:cNvSpPr txBox="1"/>
              <p:nvPr/>
            </p:nvSpPr>
            <p:spPr>
              <a:xfrm>
                <a:off x="855617" y="3741383"/>
                <a:ext cx="6485708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Note that the response effects do not have to be random;</a:t>
                </a:r>
                <a:r>
                  <a:rPr lang="en-AU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here</a:t>
                </a:r>
                <a:r>
                  <a:rPr lang="en-GB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16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a descriptive statistic.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57C60-3A68-4A62-A829-1A1468B87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617" y="3741383"/>
                <a:ext cx="6485708" cy="590354"/>
              </a:xfrm>
              <a:prstGeom prst="rect">
                <a:avLst/>
              </a:prstGeom>
              <a:blipFill>
                <a:blip r:embed="rId5"/>
                <a:stretch>
                  <a:fillRect l="-470" t="-2062" b="-123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1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F0A83-C2B3-4573-9CA1-342C20F25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74" y="332072"/>
            <a:ext cx="8409105" cy="731157"/>
          </a:xfrm>
        </p:spPr>
        <p:txBody>
          <a:bodyPr/>
          <a:lstStyle/>
          <a:p>
            <a:r>
              <a:rPr lang="en-GB" dirty="0"/>
              <a:t>Error variance: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D3869-D6A6-40CB-B75B-C92AA6687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08" y="1518869"/>
            <a:ext cx="7041073" cy="57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CBA227-B929-409B-97F0-6F4E94A752A6}"/>
              </a:ext>
            </a:extLst>
          </p:cNvPr>
          <p:cNvSpPr txBox="1"/>
          <p:nvPr/>
        </p:nvSpPr>
        <p:spPr>
          <a:xfrm>
            <a:off x="485975" y="1099222"/>
            <a:ext cx="822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effective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error variance </a:t>
            </a:r>
            <a:r>
              <a:rPr lang="en-US" dirty="0">
                <a:latin typeface="Times New Roman" panose="02020603050405020304" pitchFamily="18" charset="0"/>
              </a:rPr>
              <a:t>for the mean at the common scale of comparison,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59D69B-AE7B-440E-A0C2-B527408845B6}"/>
                  </a:ext>
                </a:extLst>
              </p:cNvPr>
              <p:cNvSpPr txBox="1"/>
              <p:nvPr/>
            </p:nvSpPr>
            <p:spPr>
              <a:xfrm>
                <a:off x="524608" y="2149625"/>
                <a:ext cx="7762808" cy="875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AU" sz="16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variance components that contribute to </a:t>
                </a:r>
                <a:r>
                  <a:rPr lang="en-US" sz="16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effective</a:t>
                </a: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error, i.e. relevant to the response of interest</a:t>
                </a:r>
                <a:endPara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</a:t>
                </a:r>
                <a:r>
                  <a:rPr lang="en-US" sz="1600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</a:t>
                </a:r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the numbers of corresponding effects averaged into the mean.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59D69B-AE7B-440E-A0C2-B52740884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08" y="2149625"/>
                <a:ext cx="7762808" cy="875111"/>
              </a:xfrm>
              <a:prstGeom prst="rect">
                <a:avLst/>
              </a:prstGeom>
              <a:blipFill>
                <a:blip r:embed="rId3"/>
                <a:stretch>
                  <a:fillRect l="-314" t="-699" r="-236" b="-48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848DF1D-8249-4835-8FB2-DE12EA88B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8263" y="3131368"/>
            <a:ext cx="7579008" cy="490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7F5280-A2AB-49DF-BF59-C50F0D6C27E1}"/>
              </a:ext>
            </a:extLst>
          </p:cNvPr>
          <p:cNvSpPr txBox="1"/>
          <p:nvPr/>
        </p:nvSpPr>
        <p:spPr>
          <a:xfrm>
            <a:off x="485974" y="3172348"/>
            <a:ext cx="248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 the visual BCS: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9BB417-ECB3-4896-810E-09560006FF99}"/>
              </a:ext>
            </a:extLst>
          </p:cNvPr>
          <p:cNvSpPr txBox="1"/>
          <p:nvPr/>
        </p:nvSpPr>
        <p:spPr>
          <a:xfrm>
            <a:off x="485975" y="3524006"/>
            <a:ext cx="248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 the camera system: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7BF6FB-62BF-417C-AC35-054B491BF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82" y="3881404"/>
            <a:ext cx="7319705" cy="93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2D78-388A-4BAD-B684-09DB1C01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Sensitivity: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D2139C-07B1-4C1A-90E0-491A656BBF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806" y="1074659"/>
                <a:ext cx="8255373" cy="3395296"/>
              </a:xfrm>
            </p:spPr>
            <p:txBody>
              <a:bodyPr>
                <a:normAutofit fontScale="92500" lnSpcReduction="10000"/>
              </a:bodyPr>
              <a:lstStyle/>
              <a:p>
                <a:pPr marL="0" lvl="0" indent="0">
                  <a:buNone/>
                </a:pPr>
                <a:r>
                  <a:rPr lang="en-US" dirty="0"/>
                  <a:t>Define sensitivity as: </a:t>
                </a:r>
                <a:endParaRPr lang="en-A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𝛩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AU" dirty="0"/>
              </a:p>
              <a:p>
                <a:pPr marL="0" lvl="0" indent="0">
                  <a:spcBef>
                    <a:spcPts val="1800"/>
                  </a:spcBef>
                  <a:spcAft>
                    <a:spcPts val="600"/>
                  </a:spcAft>
                  <a:buNone/>
                </a:pPr>
                <a:r>
                  <a:rPr lang="en-AU" dirty="0"/>
                  <a:t>Relative sensitivity of measurement method 2 to method 1: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𝑅𝑆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𝛩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𝛩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AU" dirty="0">
                  <a:effectLst/>
                </a:endParaRPr>
              </a:p>
              <a:p>
                <a:pPr marL="0" indent="0">
                  <a:buNone/>
                </a:pPr>
                <a:r>
                  <a:rPr lang="en-AU" sz="1500" dirty="0"/>
                  <a:t>Comments:</a:t>
                </a:r>
              </a:p>
              <a:p>
                <a:r>
                  <a:rPr lang="en-AU" sz="1500" dirty="0"/>
                  <a:t>The </a:t>
                </a:r>
                <a14:m>
                  <m:oMath xmlns:m="http://schemas.openxmlformats.org/officeDocument/2006/math">
                    <m:r>
                      <a:rPr lang="en-AU" sz="1500" i="1">
                        <a:latin typeface="Cambria Math" panose="02040503050406030204" pitchFamily="18" charset="0"/>
                      </a:rPr>
                      <m:t>𝛩</m:t>
                    </m:r>
                    <m:r>
                      <a:rPr lang="en-AU" sz="15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1500" dirty="0"/>
                  <a:t>and </a:t>
                </a:r>
                <a14:m>
                  <m:oMath xmlns:m="http://schemas.openxmlformats.org/officeDocument/2006/math">
                    <m:r>
                      <a:rPr lang="en-GB" sz="15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AU" sz="1500" dirty="0"/>
                  <a:t> are invariant to measurement scale or units.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U" sz="1500" dirty="0"/>
                      <m:t>The</m:t>
                    </m:r>
                    <m:r>
                      <m:rPr>
                        <m:nor/>
                      </m:rPr>
                      <a:rPr lang="en-AU" sz="1500" dirty="0"/>
                      <m:t> </m:t>
                    </m:r>
                    <m:r>
                      <a:rPr lang="en-AU" sz="1500" i="1">
                        <a:latin typeface="Cambria Math" panose="02040503050406030204" pitchFamily="18" charset="0"/>
                      </a:rPr>
                      <m:t>𝛩</m:t>
                    </m:r>
                    <m:r>
                      <a:rPr lang="en-AU" sz="15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AU" sz="1500" dirty="0"/>
                      <m:t>can</m:t>
                    </m:r>
                    <m:r>
                      <m:rPr>
                        <m:nor/>
                      </m:rPr>
                      <a:rPr lang="en-AU" sz="1500" dirty="0"/>
                      <m:t> </m:t>
                    </m:r>
                    <m:r>
                      <m:rPr>
                        <m:nor/>
                      </m:rPr>
                      <a:rPr lang="en-AU" sz="1500" dirty="0"/>
                      <m:t>be</m:t>
                    </m:r>
                    <m:r>
                      <m:rPr>
                        <m:nor/>
                      </m:rPr>
                      <a:rPr lang="en-AU" sz="1500" dirty="0"/>
                      <m:t> </m:t>
                    </m:r>
                    <m:r>
                      <m:rPr>
                        <m:nor/>
                      </m:rPr>
                      <a:rPr lang="en-AU" sz="1500" dirty="0"/>
                      <m:t>used</m:t>
                    </m:r>
                    <m:r>
                      <m:rPr>
                        <m:nor/>
                      </m:rPr>
                      <a:rPr lang="en-AU" sz="1500" dirty="0"/>
                      <m:t> </m:t>
                    </m:r>
                    <m:r>
                      <m:rPr>
                        <m:nor/>
                      </m:rPr>
                      <a:rPr lang="en-AU" sz="1500" dirty="0"/>
                      <m:t>to</m:t>
                    </m:r>
                    <m:r>
                      <m:rPr>
                        <m:nor/>
                      </m:rPr>
                      <a:rPr lang="en-AU" sz="1500" dirty="0"/>
                      <m:t> </m:t>
                    </m:r>
                    <m:r>
                      <m:rPr>
                        <m:nor/>
                      </m:rPr>
                      <a:rPr lang="en-AU" sz="1500" dirty="0"/>
                      <m:t>rank</m:t>
                    </m:r>
                    <m:r>
                      <m:rPr>
                        <m:nor/>
                      </m:rPr>
                      <a:rPr lang="en-AU" sz="1500" dirty="0"/>
                      <m:t> </m:t>
                    </m:r>
                    <m:r>
                      <m:rPr>
                        <m:nor/>
                      </m:rPr>
                      <a:rPr lang="en-AU" sz="1500" dirty="0"/>
                      <m:t>measurement</m:t>
                    </m:r>
                    <m:r>
                      <m:rPr>
                        <m:nor/>
                      </m:rPr>
                      <a:rPr lang="en-AU" sz="1500" dirty="0"/>
                      <m:t> </m:t>
                    </m:r>
                    <m:r>
                      <m:rPr>
                        <m:nor/>
                      </m:rPr>
                      <a:rPr lang="en-AU" sz="1500" dirty="0"/>
                      <m:t>methods</m:t>
                    </m:r>
                    <m:r>
                      <m:rPr>
                        <m:nor/>
                      </m:rPr>
                      <a:rPr lang="en-AU" sz="1500" dirty="0"/>
                      <m:t> </m:t>
                    </m:r>
                  </m:oMath>
                </a14:m>
                <a:endParaRPr lang="en-AU" sz="1500" dirty="0"/>
              </a:p>
              <a:p>
                <a14:m>
                  <m:oMath xmlns:m="http://schemas.openxmlformats.org/officeDocument/2006/math">
                    <m:r>
                      <a:rPr lang="en-GB" sz="1500" i="1">
                        <a:latin typeface="Cambria Math" panose="02040503050406030204" pitchFamily="18" charset="0"/>
                      </a:rPr>
                      <m:t>𝑅𝑆</m:t>
                    </m:r>
                  </m:oMath>
                </a14:m>
                <a:r>
                  <a:rPr lang="en-AU" sz="1500" dirty="0"/>
                  <a:t> gives a ratio of detectable effect sizes.</a:t>
                </a:r>
              </a:p>
              <a:p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𝑅𝑆</m:t>
                    </m:r>
                    <m:r>
                      <a:rPr lang="en-GB" sz="1600" b="0" i="1" baseline="30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1500" dirty="0"/>
                  <a:t>related to a ratio of resources. </a:t>
                </a:r>
              </a:p>
              <a:p>
                <a:r>
                  <a:rPr lang="en-GB" sz="1500" dirty="0"/>
                  <a:t>In the unstructured case, </a:t>
                </a:r>
                <a14:m>
                  <m:oMath xmlns:m="http://schemas.openxmlformats.org/officeDocument/2006/math">
                    <m:r>
                      <a:rPr lang="en-GB" sz="1500" i="1">
                        <a:latin typeface="Cambria Math" panose="02040503050406030204" pitchFamily="18" charset="0"/>
                      </a:rPr>
                      <m:t>𝑅𝑆</m:t>
                    </m:r>
                  </m:oMath>
                </a14:m>
                <a:r>
                  <a:rPr lang="en-GB" sz="1500" dirty="0"/>
                  <a:t> is the same as the “sensitivity ratio” of Mandel &amp; </a:t>
                </a:r>
                <a:r>
                  <a:rPr lang="en-GB" sz="1500" dirty="0" err="1"/>
                  <a:t>Stiehler</a:t>
                </a:r>
                <a:r>
                  <a:rPr lang="en-GB" sz="1500" dirty="0"/>
                  <a:t> (1954)</a:t>
                </a:r>
                <a:r>
                  <a:rPr lang="en-AU" sz="15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D2139C-07B1-4C1A-90E0-491A656BBF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806" y="1074659"/>
                <a:ext cx="8255373" cy="3395296"/>
              </a:xfrm>
              <a:blipFill>
                <a:blip r:embed="rId2"/>
                <a:stretch>
                  <a:fillRect l="-443" t="-12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292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6608113-ECE5-4747-855B-5DD3CDFBC6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2465891"/>
                  </p:ext>
                </p:extLst>
              </p:nvPr>
            </p:nvGraphicFramePr>
            <p:xfrm>
              <a:off x="1764856" y="837666"/>
              <a:ext cx="5332934" cy="36448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9020">
                      <a:extLst>
                        <a:ext uri="{9D8B030D-6E8A-4147-A177-3AD203B41FA5}">
                          <a16:colId xmlns:a16="http://schemas.microsoft.com/office/drawing/2014/main" val="1666218950"/>
                        </a:ext>
                      </a:extLst>
                    </a:gridCol>
                    <a:gridCol w="1612350">
                      <a:extLst>
                        <a:ext uri="{9D8B030D-6E8A-4147-A177-3AD203B41FA5}">
                          <a16:colId xmlns:a16="http://schemas.microsoft.com/office/drawing/2014/main" val="1592699357"/>
                        </a:ext>
                      </a:extLst>
                    </a:gridCol>
                    <a:gridCol w="1171564">
                      <a:extLst>
                        <a:ext uri="{9D8B030D-6E8A-4147-A177-3AD203B41FA5}">
                          <a16:colId xmlns:a16="http://schemas.microsoft.com/office/drawing/2014/main" val="1826335182"/>
                        </a:ext>
                      </a:extLst>
                    </a:gridCol>
                  </a:tblGrid>
                  <a:tr h="3911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800">
                              <a:effectLst/>
                            </a:rPr>
                            <a:t>Model Parameters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800">
                              <a:effectLst/>
                            </a:rPr>
                            <a:t>Camera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800">
                              <a:effectLst/>
                            </a:rPr>
                            <a:t>Visual Scoring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185161546"/>
                      </a:ext>
                    </a:extLst>
                  </a:tr>
                  <a:tr h="200369">
                    <a:tc>
                      <a:txBody>
                        <a:bodyPr/>
                        <a:lstStyle/>
                        <a:p>
                          <a:r>
                            <a:rPr lang="en-AU" sz="900">
                              <a:effectLst/>
                            </a:rPr>
                            <a:t>Variance components (×10</a:t>
                          </a:r>
                          <a:r>
                            <a:rPr lang="en-AU" sz="900" baseline="30000">
                              <a:effectLst/>
                            </a:rPr>
                            <a:t>-2</a:t>
                          </a:r>
                          <a:r>
                            <a:rPr lang="en-AU" sz="900">
                              <a:effectLst/>
                            </a:rPr>
                            <a:t>):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215325695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 </a:t>
                          </a:r>
                          <a:r>
                            <a:rPr lang="en-US" sz="80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800">
                              <a:effectLst/>
                            </a:rPr>
                            <a:t>)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effectLst/>
                            </a:rPr>
                            <a:t>1.90</a:t>
                          </a:r>
                          <a:endParaRPr lang="en-AU" sz="10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1.00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3139079755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US" sz="800">
                              <a:effectLst/>
                            </a:rPr>
                            <a:t>Animal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800">
                              <a:effectLst/>
                            </a:rPr>
                            <a:t>)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effectLst/>
                            </a:rPr>
                            <a:t>4.63</a:t>
                          </a:r>
                          <a:endParaRPr lang="en-AU" sz="10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7.36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893791923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Camera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800">
                              <a:effectLst/>
                            </a:rPr>
                            <a:t>)</a:t>
                          </a:r>
                          <a:r>
                            <a:rPr lang="en-AU" sz="800">
                              <a:effectLst/>
                            </a:rPr>
                            <a:t>, or Scorer </a:t>
                          </a:r>
                          <a14:m>
                            <m:oMath xmlns:m="http://schemas.openxmlformats.org/officeDocument/2006/math"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800">
                              <a:effectLst/>
                            </a:rPr>
                            <a:t>)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0.04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221238185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Week.Day </a:t>
                          </a:r>
                          <a14:m>
                            <m:oMath xmlns:m="http://schemas.openxmlformats.org/officeDocument/2006/math">
                              <m:r>
                                <a:rPr lang="en-AU" sz="8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𝑊𝐷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0.04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829057557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Week.Animal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𝑊𝐴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effectLst/>
                            </a:rPr>
                            <a:t>0.77</a:t>
                          </a:r>
                          <a:endParaRPr lang="en-AU" sz="10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0.94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3527353978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Week.Camera,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𝑊𝐶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800">
                              <a:effectLst/>
                            </a:rPr>
                            <a:t>)</a:t>
                          </a:r>
                          <a:r>
                            <a:rPr lang="en-AU" sz="800">
                              <a:effectLst/>
                            </a:rPr>
                            <a:t>, or Week.Scorer </a:t>
                          </a:r>
                          <a:r>
                            <a:rPr lang="en-US" sz="80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𝑊𝑆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800">
                              <a:effectLst/>
                            </a:rPr>
                            <a:t>)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0.22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3657896128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Animal.Camera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𝐴𝐶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800">
                              <a:effectLst/>
                            </a:rPr>
                            <a:t>)</a:t>
                          </a:r>
                          <a:r>
                            <a:rPr lang="en-AU" sz="800">
                              <a:effectLst/>
                            </a:rPr>
                            <a:t>, or Animal.Score</a:t>
                          </a:r>
                          <a:r>
                            <a:rPr lang="en-US" sz="800">
                              <a:effectLst/>
                            </a:rPr>
                            <a:t>r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𝐴𝑆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800">
                              <a:effectLst/>
                            </a:rPr>
                            <a:t>)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0.06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0.56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939463507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Week.Day.Milking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𝑊𝐷𝑀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18973973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Week.Day.Animal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𝑊𝐷𝐴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0.06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520661574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Week.Day.Camera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𝑊𝐷𝐶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3864106943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Week.Animal.Camera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𝑊𝐴𝐶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781605740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Week.Day.Milking.Animal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𝑊𝐷𝑀𝐴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0.12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379796979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Week.Day.Milking.Camera(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𝑊𝐷𝑀𝐶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0.03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400902063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Week.Day.Animal.Camera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𝑊𝐷𝐴𝐶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849149079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AU" sz="800">
                              <a:effectLst/>
                            </a:rPr>
                            <a:t>Week.Day.Milking.Animal.Camera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𝑊𝐷𝑀𝐴𝐶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746877667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r>
                            <a:rPr lang="en-US" sz="800">
                              <a:effectLst/>
                            </a:rPr>
                            <a:t>Residual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AU" sz="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sub>
                                <m:sup>
                                  <m:r>
                                    <a:rPr lang="en-US" sz="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0.62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effectLst/>
                            </a:rPr>
                            <a:t>1.86</a:t>
                          </a:r>
                          <a:endParaRPr lang="en-AU" sz="10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4009385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6608113-ECE5-4747-855B-5DD3CDFBC6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2465891"/>
                  </p:ext>
                </p:extLst>
              </p:nvPr>
            </p:nvGraphicFramePr>
            <p:xfrm>
              <a:off x="1764856" y="837666"/>
              <a:ext cx="5332934" cy="36448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9020">
                      <a:extLst>
                        <a:ext uri="{9D8B030D-6E8A-4147-A177-3AD203B41FA5}">
                          <a16:colId xmlns:a16="http://schemas.microsoft.com/office/drawing/2014/main" val="1666218950"/>
                        </a:ext>
                      </a:extLst>
                    </a:gridCol>
                    <a:gridCol w="1612350">
                      <a:extLst>
                        <a:ext uri="{9D8B030D-6E8A-4147-A177-3AD203B41FA5}">
                          <a16:colId xmlns:a16="http://schemas.microsoft.com/office/drawing/2014/main" val="1592699357"/>
                        </a:ext>
                      </a:extLst>
                    </a:gridCol>
                    <a:gridCol w="1171564">
                      <a:extLst>
                        <a:ext uri="{9D8B030D-6E8A-4147-A177-3AD203B41FA5}">
                          <a16:colId xmlns:a16="http://schemas.microsoft.com/office/drawing/2014/main" val="1826335182"/>
                        </a:ext>
                      </a:extLst>
                    </a:gridCol>
                  </a:tblGrid>
                  <a:tr h="3911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800">
                              <a:effectLst/>
                            </a:rPr>
                            <a:t>Model Parameters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800">
                              <a:effectLst/>
                            </a:rPr>
                            <a:t>Camera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800">
                              <a:effectLst/>
                            </a:rPr>
                            <a:t>Visual Scoring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185161546"/>
                      </a:ext>
                    </a:extLst>
                  </a:tr>
                  <a:tr h="200369">
                    <a:tc>
                      <a:txBody>
                        <a:bodyPr/>
                        <a:lstStyle/>
                        <a:p>
                          <a:r>
                            <a:rPr lang="en-AU" sz="900">
                              <a:effectLst/>
                            </a:rPr>
                            <a:t>Variance components (×10</a:t>
                          </a:r>
                          <a:r>
                            <a:rPr lang="en-AU" sz="900" baseline="30000">
                              <a:effectLst/>
                            </a:rPr>
                            <a:t>-2</a:t>
                          </a:r>
                          <a:r>
                            <a:rPr lang="en-AU" sz="900">
                              <a:effectLst/>
                            </a:rPr>
                            <a:t>):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215325695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306250" r="-110024" b="-14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effectLst/>
                            </a:rPr>
                            <a:t>1.90</a:t>
                          </a:r>
                          <a:endParaRPr lang="en-AU" sz="10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1.00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3139079755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419355" r="-110024" b="-14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effectLst/>
                            </a:rPr>
                            <a:t>4.63</a:t>
                          </a:r>
                          <a:endParaRPr lang="en-AU" sz="10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7.36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893791923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519355" r="-110024" b="-13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0.04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221238185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600000" r="-110024" b="-11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0.04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829057557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722581" r="-110024" b="-11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0.77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0.94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3527353978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822581" r="-110024" b="-10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0.22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3657896128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893750" r="-110024" b="-8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0.06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0.56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939463507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1025806" r="-110024" b="-8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18973973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 anchor="ctr">
                        <a:blipFill>
                          <a:blip r:embed="rId2"/>
                          <a:stretch>
                            <a:fillRect l="-239" t="-1125806" r="-110024" b="-7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0.06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520661574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>
                        <a:blipFill>
                          <a:blip r:embed="rId2"/>
                          <a:stretch>
                            <a:fillRect l="-239" t="-1187500" r="-110024" b="-6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3864106943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>
                        <a:blipFill>
                          <a:blip r:embed="rId2"/>
                          <a:stretch>
                            <a:fillRect l="-239" t="-1329032" r="-110024" b="-5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781605740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>
                        <a:blipFill>
                          <a:blip r:embed="rId2"/>
                          <a:stretch>
                            <a:fillRect l="-239" t="-1384375" r="-110024" b="-4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0.12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379796979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>
                        <a:blipFill>
                          <a:blip r:embed="rId2"/>
                          <a:stretch>
                            <a:fillRect l="-239" t="-1532258" r="-110024" b="-3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0.03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400902063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>
                        <a:blipFill>
                          <a:blip r:embed="rId2"/>
                          <a:stretch>
                            <a:fillRect l="-239" t="-1632258" r="-110024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849149079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>
                        <a:blipFill>
                          <a:blip r:embed="rId2"/>
                          <a:stretch>
                            <a:fillRect l="-239" t="-1678125" r="-110024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0.00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endParaRPr lang="en-AU" sz="9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2746877667"/>
                      </a:ext>
                    </a:extLst>
                  </a:tr>
                  <a:tr h="1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86" marR="54786" marT="0" marB="0">
                        <a:blipFill>
                          <a:blip r:embed="rId2"/>
                          <a:stretch>
                            <a:fillRect l="-239" t="-1835484" r="-110024" b="-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>
                              <a:effectLst/>
                            </a:rPr>
                            <a:t>0.62</a:t>
                          </a:r>
                          <a:endParaRPr lang="en-AU" sz="10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effectLst/>
                            </a:rPr>
                            <a:t>1.86</a:t>
                          </a:r>
                          <a:endParaRPr lang="en-AU" sz="10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86" marR="54786" marT="0" marB="0" anchor="ctr"/>
                    </a:tc>
                    <a:extLst>
                      <a:ext uri="{0D108BD9-81ED-4DB2-BD59-A6C34878D82A}">
                        <a16:rowId xmlns:a16="http://schemas.microsoft.com/office/drawing/2014/main" val="140093857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1787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9FF4-2FA0-409A-A541-11E3FE05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Sensitivity for change over weeks within an animal: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43C1F382-59F3-496F-BADA-86E831C410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219330"/>
                  </p:ext>
                </p:extLst>
              </p:nvPr>
            </p:nvGraphicFramePr>
            <p:xfrm>
              <a:off x="1394806" y="1611630"/>
              <a:ext cx="5581015" cy="9601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87650">
                      <a:extLst>
                        <a:ext uri="{9D8B030D-6E8A-4147-A177-3AD203B41FA5}">
                          <a16:colId xmlns:a16="http://schemas.microsoft.com/office/drawing/2014/main" val="513387388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1737450590"/>
                        </a:ext>
                      </a:extLst>
                    </a:gridCol>
                    <a:gridCol w="1764665">
                      <a:extLst>
                        <a:ext uri="{9D8B030D-6E8A-4147-A177-3AD203B41FA5}">
                          <a16:colId xmlns:a16="http://schemas.microsoft.com/office/drawing/2014/main" val="230847885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AU" sz="1000" dirty="0">
                              <a:effectLst/>
                            </a:rPr>
                            <a:t> </a:t>
                          </a:r>
                          <a:endParaRPr lang="en-AU" sz="12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Camera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Visual Scoring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970828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AU" sz="1000">
                              <a:effectLst/>
                            </a:rPr>
                            <a:t>Mean BCS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4.49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4.44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8485862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000" dirty="0">
                              <a:effectLst/>
                            </a:rPr>
                            <a:t>  Response SD</a:t>
                          </a:r>
                          <a:r>
                            <a:rPr lang="en-AU" sz="1000" dirty="0">
                              <a:effectLst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AU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AU" sz="1000" dirty="0">
                              <a:effectLst/>
                            </a:rPr>
                            <a:t>)</a:t>
                          </a:r>
                          <a:endParaRPr lang="en-AU" sz="12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0.164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0.139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727616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AU" sz="1000">
                              <a:effectLst/>
                            </a:rPr>
                            <a:t>  Error SD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AU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AU" sz="1000">
                              <a:effectLst/>
                            </a:rPr>
                            <a:t>)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0.026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0.083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6569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AU" sz="1000">
                              <a:effectLst/>
                            </a:rPr>
                            <a:t>  Sensitivity </a:t>
                          </a:r>
                          <a14:m>
                            <m:oMath xmlns:m="http://schemas.openxmlformats.org/officeDocument/2006/math">
                              <m:r>
                                <a:rPr lang="en-AU" sz="11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AU" sz="1100">
                                  <a:effectLst/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  <m:r>
                                <a:rPr lang="en-AU" sz="11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6.23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1.68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1688814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AU" sz="1000">
                              <a:effectLst/>
                            </a:rPr>
                            <a:t>  Relative sensitivity (RS) of camera to visual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 dirty="0">
                              <a:effectLst/>
                              <a:highlight>
                                <a:srgbClr val="FFFF00"/>
                              </a:highlight>
                            </a:rPr>
                            <a:t>3.72</a:t>
                          </a:r>
                          <a:endParaRPr lang="en-AU" sz="120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AU" sz="12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310497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43C1F382-59F3-496F-BADA-86E831C410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219330"/>
                  </p:ext>
                </p:extLst>
              </p:nvPr>
            </p:nvGraphicFramePr>
            <p:xfrm>
              <a:off x="1394806" y="1611630"/>
              <a:ext cx="5581015" cy="9601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87650">
                      <a:extLst>
                        <a:ext uri="{9D8B030D-6E8A-4147-A177-3AD203B41FA5}">
                          <a16:colId xmlns:a16="http://schemas.microsoft.com/office/drawing/2014/main" val="513387388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1737450590"/>
                        </a:ext>
                      </a:extLst>
                    </a:gridCol>
                    <a:gridCol w="1764665">
                      <a:extLst>
                        <a:ext uri="{9D8B030D-6E8A-4147-A177-3AD203B41FA5}">
                          <a16:colId xmlns:a16="http://schemas.microsoft.com/office/drawing/2014/main" val="2308478856"/>
                        </a:ext>
                      </a:extLst>
                    </a:gridCol>
                  </a:tblGrid>
                  <a:tr h="152400">
                    <a:tc>
                      <a:txBody>
                        <a:bodyPr/>
                        <a:lstStyle/>
                        <a:p>
                          <a:r>
                            <a:rPr lang="en-AU" sz="1000" dirty="0">
                              <a:effectLst/>
                            </a:rPr>
                            <a:t> </a:t>
                          </a:r>
                          <a:endParaRPr lang="en-AU" sz="12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Camera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Visual Scoring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97082878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r>
                            <a:rPr lang="en-AU" sz="1000">
                              <a:effectLst/>
                            </a:rPr>
                            <a:t>Mean BCS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4.49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4.44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84858626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18" t="-220000" r="-101092" b="-3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0.164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0.139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72761692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18" t="-320000" r="-101092" b="-2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0.026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0.083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656979"/>
                      </a:ext>
                    </a:extLst>
                  </a:tr>
                  <a:tr h="167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18" t="-375000" r="-101092" b="-14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6.23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>
                              <a:effectLst/>
                            </a:rPr>
                            <a:t>1.68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16888141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r>
                            <a:rPr lang="en-AU" sz="1000">
                              <a:effectLst/>
                            </a:rPr>
                            <a:t>  Relative sensitivity (RS) of camera to visual</a:t>
                          </a:r>
                          <a:endParaRPr lang="en-AU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1000" dirty="0">
                              <a:effectLst/>
                              <a:highlight>
                                <a:srgbClr val="FFFF00"/>
                              </a:highlight>
                            </a:rPr>
                            <a:t>3.72</a:t>
                          </a:r>
                          <a:endParaRPr lang="en-AU" sz="120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AU" sz="12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310497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81BC90-BD61-48A8-814C-FDC17429F9DA}"/>
                  </a:ext>
                </a:extLst>
              </p:cNvPr>
              <p:cNvSpPr txBox="1"/>
              <p:nvPr/>
            </p:nvSpPr>
            <p:spPr>
              <a:xfrm>
                <a:off x="786512" y="2932932"/>
                <a:ext cx="7748869" cy="1346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Note: Comparison is b/w 14 camera measurements and 3 visual scores per week;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2 (or 1) cameras are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3.72</m:t>
                    </m:r>
                  </m:oMath>
                </a14:m>
                <a:r>
                  <a:rPr lang="en-GB" sz="1600" dirty="0"/>
                  <a:t> times more sensitive than 3 scorers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1 camera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×3.72=6.44</m:t>
                    </m:r>
                  </m:oMath>
                </a14:m>
                <a:r>
                  <a:rPr lang="en-GB" sz="1600" dirty="0"/>
                  <a:t> times more sensitive than 1 scorer.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Need 42 scorers to equal one camera in sensitivity.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Inference? Bootstrap? Resampling unit?</a:t>
                </a:r>
                <a:endParaRPr lang="en-AU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81BC90-BD61-48A8-814C-FDC17429F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12" y="2932932"/>
                <a:ext cx="7748869" cy="1346651"/>
              </a:xfrm>
              <a:prstGeom prst="rect">
                <a:avLst/>
              </a:prstGeom>
              <a:blipFill>
                <a:blip r:embed="rId3"/>
                <a:stretch>
                  <a:fillRect l="-393" t="-1357" b="-497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1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94AC-183B-4EC1-B1FF-AFB2CD94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Proliferation of measurement technologies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E8A7-4021-4B58-BADA-B382B5CAA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58" y="1200150"/>
            <a:ext cx="8505021" cy="2907431"/>
          </a:xfrm>
        </p:spPr>
        <p:txBody>
          <a:bodyPr>
            <a:normAutofit/>
          </a:bodyPr>
          <a:lstStyle/>
          <a:p>
            <a:r>
              <a:rPr lang="en-GB" dirty="0"/>
              <a:t>Convenience</a:t>
            </a:r>
          </a:p>
          <a:p>
            <a:r>
              <a:rPr lang="en-GB" dirty="0"/>
              <a:t>Greater coverage</a:t>
            </a:r>
          </a:p>
          <a:p>
            <a:pPr lvl="1"/>
            <a:r>
              <a:rPr lang="en-GB" dirty="0"/>
              <a:t>Spatial</a:t>
            </a:r>
          </a:p>
          <a:p>
            <a:pPr lvl="1"/>
            <a:r>
              <a:rPr lang="en-GB" dirty="0"/>
              <a:t>Temporal</a:t>
            </a:r>
          </a:p>
          <a:p>
            <a:r>
              <a:rPr lang="en-GB" dirty="0"/>
              <a:t>Evaluation of a new measurement method</a:t>
            </a:r>
          </a:p>
          <a:p>
            <a:pPr lvl="1"/>
            <a:r>
              <a:rPr lang="en-GB" dirty="0"/>
              <a:t>Is it measuring the right thing?</a:t>
            </a:r>
          </a:p>
          <a:p>
            <a:pPr lvl="1"/>
            <a:r>
              <a:rPr lang="en-GB" dirty="0"/>
              <a:t>Is it reliable?</a:t>
            </a:r>
          </a:p>
          <a:p>
            <a:r>
              <a:rPr lang="en-AU" dirty="0"/>
              <a:t>What is generally done?</a:t>
            </a:r>
          </a:p>
          <a:p>
            <a:r>
              <a:rPr lang="en-AU" dirty="0"/>
              <a:t>Compare with the “Gold Standard”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02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8518-8DD8-4DC6-9EB3-2C26FDA6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Standard approaches to measurement method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DF1A5-893A-492D-9F85-C427E228E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" y="3171624"/>
            <a:ext cx="8722360" cy="1075255"/>
          </a:xfrm>
        </p:spPr>
        <p:txBody>
          <a:bodyPr>
            <a:normAutofit fontScale="70000" lnSpcReduction="20000"/>
          </a:bodyPr>
          <a:lstStyle/>
          <a:p>
            <a:r>
              <a:rPr lang="en-AU" dirty="0"/>
              <a:t>Mainly aimed at assessing agreement or relationship</a:t>
            </a:r>
          </a:p>
          <a:p>
            <a:r>
              <a:rPr lang="en-AU" dirty="0"/>
              <a:t>Bland-Altman: The real question is … </a:t>
            </a:r>
            <a:r>
              <a:rPr lang="en-AU" i="1" dirty="0"/>
              <a:t>agreement</a:t>
            </a:r>
            <a:r>
              <a:rPr lang="en-AU" dirty="0"/>
              <a:t> with a gold standard</a:t>
            </a:r>
            <a:endParaRPr lang="en-AU" i="1" dirty="0"/>
          </a:p>
          <a:p>
            <a:r>
              <a:rPr lang="en-AU" dirty="0"/>
              <a:t>Repeatability (measurement error) also acknowledged</a:t>
            </a:r>
          </a:p>
          <a:p>
            <a:r>
              <a:rPr lang="en-AU" dirty="0"/>
              <a:t>Unstructured sampling</a:t>
            </a:r>
          </a:p>
          <a:p>
            <a:r>
              <a:rPr lang="en-AU" dirty="0"/>
              <a:t>Structured &amp; structured differently?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E9B9A9-B1F9-406A-8C6E-9C953962B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568673"/>
              </p:ext>
            </p:extLst>
          </p:nvPr>
        </p:nvGraphicFramePr>
        <p:xfrm>
          <a:off x="630915" y="1253303"/>
          <a:ext cx="6671496" cy="1654905"/>
        </p:xfrm>
        <a:graphic>
          <a:graphicData uri="http://schemas.openxmlformats.org/drawingml/2006/table">
            <a:tbl>
              <a:tblPr/>
              <a:tblGrid>
                <a:gridCol w="2297723">
                  <a:extLst>
                    <a:ext uri="{9D8B030D-6E8A-4147-A177-3AD203B41FA5}">
                      <a16:colId xmlns:a16="http://schemas.microsoft.com/office/drawing/2014/main" val="4224077857"/>
                    </a:ext>
                  </a:extLst>
                </a:gridCol>
                <a:gridCol w="4373773">
                  <a:extLst>
                    <a:ext uri="{9D8B030D-6E8A-4147-A177-3AD203B41FA5}">
                      <a16:colId xmlns:a16="http://schemas.microsoft.com/office/drawing/2014/main" val="1365469600"/>
                    </a:ext>
                  </a:extLst>
                </a:gridCol>
              </a:tblGrid>
              <a:tr h="229329"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 of comparison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56531"/>
                  </a:ext>
                </a:extLst>
              </a:tr>
              <a:tr h="237596"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Linear relationship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763926"/>
                  </a:ext>
                </a:extLst>
              </a:tr>
              <a:tr h="237596"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Regression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(Linear) relationship, Agreement, Calibration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958791"/>
                  </a:ext>
                </a:extLst>
              </a:tr>
              <a:tr h="237596"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Structural Regression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(Linear) relationship, Agreement, Repeatability, Calibration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017618"/>
                  </a:ext>
                </a:extLst>
              </a:tr>
              <a:tr h="237596"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Lin’s CCC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Agreement: Correlation, Bias (location &amp; scale)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157683"/>
                  </a:ext>
                </a:extLst>
              </a:tr>
              <a:tr h="237596"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Var(Y</a:t>
                      </a:r>
                      <a:r>
                        <a:rPr lang="en-AU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A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en-AU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A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decomposition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Agreement: errors of centrality, regression, disturbance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102840"/>
                  </a:ext>
                </a:extLst>
              </a:tr>
              <a:tr h="237596"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Bland-Altman, Diff vs 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08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5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8C25-29A1-49BF-B78A-BD66F696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if the “Gold Standard” </a:t>
            </a:r>
            <a:r>
              <a:rPr lang="en-AU" dirty="0" err="1"/>
              <a:t>ain’t</a:t>
            </a:r>
            <a:r>
              <a:rPr lang="en-AU" dirty="0"/>
              <a:t> so gold?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7CA1D-6AEC-4140-A47E-4687169D4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Would agreement be desirable?</a:t>
            </a:r>
          </a:p>
          <a:p>
            <a:r>
              <a:rPr lang="en-AU" dirty="0"/>
              <a:t>Might a new method be superior? </a:t>
            </a:r>
          </a:p>
          <a:p>
            <a:r>
              <a:rPr lang="en-AU" dirty="0"/>
              <a:t>How could you tell?</a:t>
            </a:r>
          </a:p>
          <a:p>
            <a:r>
              <a:rPr lang="en-AU" dirty="0"/>
              <a:t>By what criteria?</a:t>
            </a:r>
          </a:p>
        </p:txBody>
      </p:sp>
    </p:spTree>
    <p:extLst>
      <p:ext uri="{BB962C8B-B14F-4D97-AF65-F5344CB8AC3E}">
        <p14:creationId xmlns:p14="http://schemas.microsoft.com/office/powerpoint/2010/main" val="1653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EE1D3-CA46-44ED-8A2C-DCBA086D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Characteristics required of a measurement method:</a:t>
            </a:r>
            <a:endParaRPr lang="en-A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61C89E-825E-4DC3-917C-49010F5A7D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2708" y="1200150"/>
                <a:ext cx="8332372" cy="2907431"/>
              </a:xfrm>
            </p:spPr>
            <p:txBody>
              <a:bodyPr>
                <a:normAutofit fontScale="92500" lnSpcReduction="20000"/>
              </a:bodyPr>
              <a:lstStyle/>
              <a:p>
                <a:pPr lvl="0"/>
                <a:r>
                  <a:rPr lang="en-US" dirty="0"/>
                  <a:t>Precise</a:t>
                </a:r>
              </a:p>
              <a:p>
                <a:pPr lvl="1"/>
                <a:r>
                  <a:rPr lang="en-US" dirty="0"/>
                  <a:t>Measurement error small.</a:t>
                </a:r>
                <a:endParaRPr lang="en-AU" dirty="0"/>
              </a:p>
              <a:p>
                <a:r>
                  <a:rPr lang="en-US" dirty="0"/>
                  <a:t>Responsive to real changes in the object of measurement.</a:t>
                </a:r>
                <a:endParaRPr lang="en-AU" dirty="0"/>
              </a:p>
              <a:p>
                <a:pPr lvl="1"/>
                <a:r>
                  <a:rPr lang="en-US" dirty="0"/>
                  <a:t>Physically linked to the intended object of measurement. </a:t>
                </a:r>
              </a:p>
              <a:p>
                <a:pPr lvl="0"/>
                <a:r>
                  <a:rPr lang="en-US" dirty="0"/>
                  <a:t>Accurate </a:t>
                </a:r>
              </a:p>
              <a:p>
                <a:pPr lvl="1"/>
                <a:r>
                  <a:rPr lang="en-US" dirty="0"/>
                  <a:t>unbiased, or </a:t>
                </a:r>
              </a:p>
              <a:p>
                <a:pPr lvl="1"/>
                <a:r>
                  <a:rPr lang="en-US" dirty="0"/>
                  <a:t>capable of being calibrated.</a:t>
                </a:r>
              </a:p>
              <a:p>
                <a:r>
                  <a:rPr lang="en-AU" dirty="0"/>
                  <a:t>Practical/Convenient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en-GB" dirty="0">
                    <a:solidFill>
                      <a:srgbClr val="FF0000"/>
                    </a:solidFill>
                  </a:rPr>
                  <a:t>Propose the ratio,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𝑅𝑒𝑠𝑝𝑜𝑛𝑠𝑒</m:t>
                            </m:r>
                          </m:num>
                          <m:den>
                            <m:r>
                              <a:rPr lang="en-GB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𝐸𝑟𝑟𝑜𝑟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, as a performance criterion. Call it, “</a:t>
                </a:r>
                <a:r>
                  <a:rPr lang="en-GB" i="1" dirty="0">
                    <a:solidFill>
                      <a:srgbClr val="FF0000"/>
                    </a:solidFill>
                  </a:rPr>
                  <a:t>Sensitivity</a:t>
                </a:r>
                <a:r>
                  <a:rPr lang="en-GB" dirty="0">
                    <a:solidFill>
                      <a:srgbClr val="FF0000"/>
                    </a:solidFill>
                  </a:rPr>
                  <a:t>”.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61C89E-825E-4DC3-917C-49010F5A7D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2708" y="1200150"/>
                <a:ext cx="8332372" cy="2907431"/>
              </a:xfrm>
              <a:blipFill>
                <a:blip r:embed="rId2"/>
                <a:stretch>
                  <a:fillRect l="-439" t="-251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5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E49D-E4F8-4F34-B94F-C26CAC3C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example: Dairy Cow Body Condition Score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706F-355C-48F1-B46D-C9FF1C74D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31" y="1259696"/>
            <a:ext cx="8722360" cy="3057922"/>
          </a:xfrm>
        </p:spPr>
        <p:txBody>
          <a:bodyPr>
            <a:normAutofit/>
          </a:bodyPr>
          <a:lstStyle/>
          <a:p>
            <a:r>
              <a:rPr lang="en-US" dirty="0"/>
              <a:t>Body condition </a:t>
            </a:r>
            <a:r>
              <a:rPr lang="en-GB" dirty="0"/>
              <a:t>reflects energy reserves (fat and muscle)</a:t>
            </a:r>
          </a:p>
          <a:p>
            <a:r>
              <a:rPr lang="en-US" dirty="0"/>
              <a:t>A measurement is </a:t>
            </a:r>
            <a:r>
              <a:rPr lang="en-GB" dirty="0"/>
              <a:t>needed for commercial dairy herd management</a:t>
            </a:r>
          </a:p>
          <a:p>
            <a:r>
              <a:rPr lang="en-US" dirty="0"/>
              <a:t>Routinely published in the dairy literature.</a:t>
            </a:r>
          </a:p>
          <a:p>
            <a:endParaRPr lang="en-AU" dirty="0"/>
          </a:p>
        </p:txBody>
      </p:sp>
      <p:pic>
        <p:nvPicPr>
          <p:cNvPr id="4" name="Picture 2" descr="winter-vaccination">
            <a:extLst>
              <a:ext uri="{FF2B5EF4-FFF2-40B4-BE49-F238E27FC236}">
                <a16:creationId xmlns:a16="http://schemas.microsoft.com/office/drawing/2014/main" id="{04F27922-75D5-4697-84FD-9D1DB90A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1" y="2352896"/>
            <a:ext cx="3845698" cy="23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C36805-5174-4FF3-9EF4-521DFEE28957}"/>
              </a:ext>
            </a:extLst>
          </p:cNvPr>
          <p:cNvSpPr txBox="1">
            <a:spLocks/>
          </p:cNvSpPr>
          <p:nvPr/>
        </p:nvSpPr>
        <p:spPr>
          <a:xfrm>
            <a:off x="5157564" y="2694761"/>
            <a:ext cx="2618033" cy="148146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57162" indent="-25716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185" indent="-214303" algn="l" defTabSz="342884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07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090" indent="-171442" algn="l" defTabSz="342884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2974" indent="-171442" algn="l" defTabSz="342884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856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AU" sz="2000" b="1"/>
              <a:t>BODY CONDITION</a:t>
            </a:r>
          </a:p>
          <a:p>
            <a:pPr marL="0" indent="0">
              <a:buFont typeface="Arial"/>
              <a:buNone/>
            </a:pPr>
            <a:r>
              <a:rPr lang="en-AU" sz="2000" i="1"/>
              <a:t>Indicator or predictor of:</a:t>
            </a:r>
          </a:p>
          <a:p>
            <a:r>
              <a:rPr lang="en-AU" sz="2000"/>
              <a:t>Production</a:t>
            </a:r>
          </a:p>
          <a:p>
            <a:r>
              <a:rPr lang="en-AU" sz="2000"/>
              <a:t>Reproduction</a:t>
            </a:r>
          </a:p>
          <a:p>
            <a:r>
              <a:rPr lang="en-AU" sz="2000"/>
              <a:t>Health</a:t>
            </a:r>
          </a:p>
          <a:p>
            <a:r>
              <a:rPr lang="en-AU" sz="2000"/>
              <a:t>Animal Welfare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25953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E49D-E4F8-4F34-B94F-C26CAC3C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332072"/>
            <a:ext cx="8396316" cy="731157"/>
          </a:xfrm>
        </p:spPr>
        <p:txBody>
          <a:bodyPr/>
          <a:lstStyle/>
          <a:p>
            <a:r>
              <a:rPr lang="en-US" dirty="0"/>
              <a:t>BCS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706F-355C-48F1-B46D-C9FF1C74D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31" y="1259696"/>
            <a:ext cx="8722360" cy="3057922"/>
          </a:xfrm>
        </p:spPr>
        <p:txBody>
          <a:bodyPr>
            <a:normAutofit/>
          </a:bodyPr>
          <a:lstStyle/>
          <a:p>
            <a:r>
              <a:rPr lang="en-GB" dirty="0"/>
              <a:t>Visual score</a:t>
            </a:r>
          </a:p>
          <a:p>
            <a:pPr lvl="1"/>
            <a:r>
              <a:rPr lang="en-GB" dirty="0"/>
              <a:t>Subjective</a:t>
            </a:r>
          </a:p>
          <a:p>
            <a:pPr lvl="1"/>
            <a:r>
              <a:rPr lang="en-GB" dirty="0"/>
              <a:t>Ordinal</a:t>
            </a:r>
          </a:p>
          <a:p>
            <a:pPr lvl="1"/>
            <a:r>
              <a:rPr lang="en-GB" dirty="0"/>
              <a:t>“interval”</a:t>
            </a:r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5B6E8-03F9-44CD-878A-FCDCB2D96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19" y="948573"/>
            <a:ext cx="6056203" cy="32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8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E49D-E4F8-4F34-B94F-C26CAC3C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Condition measurement methods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706F-355C-48F1-B46D-C9FF1C74D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31" y="1259696"/>
            <a:ext cx="8722360" cy="3057922"/>
          </a:xfrm>
        </p:spPr>
        <p:txBody>
          <a:bodyPr>
            <a:normAutofit/>
          </a:bodyPr>
          <a:lstStyle/>
          <a:p>
            <a:r>
              <a:rPr lang="en-GB" dirty="0"/>
              <a:t>Visual score</a:t>
            </a:r>
          </a:p>
          <a:p>
            <a:r>
              <a:rPr lang="en-GB" dirty="0"/>
              <a:t>Camera + algorithm</a:t>
            </a:r>
          </a:p>
          <a:p>
            <a:pPr lvl="1"/>
            <a:r>
              <a:rPr lang="en-GB" dirty="0"/>
              <a:t>Automate BCS</a:t>
            </a:r>
          </a:p>
          <a:p>
            <a:pPr lvl="1"/>
            <a:r>
              <a:rPr lang="en-GB" dirty="0"/>
              <a:t>Wish to “validate”</a:t>
            </a:r>
          </a:p>
          <a:p>
            <a:pPr lvl="1"/>
            <a:r>
              <a:rPr lang="en-GB" dirty="0"/>
              <a:t>Might it be better?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FA9258-9EEF-4AF1-A8ED-EF7824A41B91}"/>
              </a:ext>
            </a:extLst>
          </p:cNvPr>
          <p:cNvSpPr txBox="1"/>
          <p:nvPr/>
        </p:nvSpPr>
        <p:spPr>
          <a:xfrm>
            <a:off x="2762383" y="1301718"/>
            <a:ext cx="255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 “gold standard”</a:t>
            </a:r>
            <a:endParaRPr lang="en-AU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538831-A5A4-4B6B-904B-C271BC238799}"/>
              </a:ext>
            </a:extLst>
          </p:cNvPr>
          <p:cNvCxnSpPr>
            <a:cxnSpLocks/>
          </p:cNvCxnSpPr>
          <p:nvPr/>
        </p:nvCxnSpPr>
        <p:spPr>
          <a:xfrm flipH="1">
            <a:off x="2010872" y="1484557"/>
            <a:ext cx="7515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G-9675">
            <a:hlinkClick r:id="" action="ppaction://media"/>
            <a:extLst>
              <a:ext uri="{FF2B5EF4-FFF2-40B4-BE49-F238E27FC236}">
                <a16:creationId xmlns:a16="http://schemas.microsoft.com/office/drawing/2014/main" id="{8227D862-E38B-4F39-B07F-B224919583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94" end="320.3333"/>
                </p14:media>
              </p:ext>
            </p:extLst>
          </p:nvPr>
        </p:nvPicPr>
        <p:blipFill rotWithShape="1">
          <a:blip r:embed="rId5">
            <a:lum bright="12000" contrast="15000"/>
          </a:blip>
          <a:srcRect l="-3" r="24539" b="7528"/>
          <a:stretch>
            <a:fillRect/>
          </a:stretch>
        </p:blipFill>
        <p:spPr>
          <a:xfrm>
            <a:off x="2663486" y="2571749"/>
            <a:ext cx="3019789" cy="2081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G_8822.TRIM.mov">
            <a:hlinkClick r:id="" action="ppaction://media"/>
            <a:extLst>
              <a:ext uri="{FF2B5EF4-FFF2-40B4-BE49-F238E27FC236}">
                <a16:creationId xmlns:a16="http://schemas.microsoft.com/office/drawing/2014/main" id="{29C69522-37C5-4783-AF66-B0F81BCA22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2532.3333"/>
                </p14:media>
              </p:ext>
            </p:extLst>
          </p:nvPr>
        </p:nvPicPr>
        <p:blipFill rotWithShape="1">
          <a:blip r:embed="rId6"/>
          <a:srcRect l="3372" r="15862"/>
          <a:stretch/>
        </p:blipFill>
        <p:spPr>
          <a:xfrm>
            <a:off x="5849180" y="2571749"/>
            <a:ext cx="3019789" cy="2079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16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2614-39EF-494D-A6D0-68F35044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Experiment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0ED14-C197-4054-8A32-FBA3C7E07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08" y="1200150"/>
            <a:ext cx="8447472" cy="290743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“To validate the camera for detecting changes in body condition with time”.</a:t>
            </a:r>
          </a:p>
          <a:p>
            <a:r>
              <a:rPr lang="en-GB" dirty="0"/>
              <a:t>32 Cows</a:t>
            </a:r>
          </a:p>
          <a:p>
            <a:pPr lvl="1"/>
            <a:r>
              <a:rPr lang="en-GB" dirty="0"/>
              <a:t>Milked twice daily</a:t>
            </a:r>
          </a:p>
          <a:p>
            <a:pPr lvl="1"/>
            <a:r>
              <a:rPr lang="en-GB" dirty="0"/>
              <a:t>7 weeks</a:t>
            </a:r>
          </a:p>
          <a:p>
            <a:r>
              <a:rPr lang="en-GB" dirty="0"/>
              <a:t>Method 1: Visual BCS (scale 1 – 8, in steps of 0.25)</a:t>
            </a:r>
          </a:p>
          <a:p>
            <a:pPr lvl="1"/>
            <a:r>
              <a:rPr lang="en-GB" dirty="0"/>
              <a:t>3 trained BC scorers. Each cow scored by each scorer.</a:t>
            </a:r>
            <a:endParaRPr lang="en-AU" dirty="0"/>
          </a:p>
          <a:p>
            <a:pPr lvl="1"/>
            <a:r>
              <a:rPr lang="en-GB" dirty="0"/>
              <a:t>Independently </a:t>
            </a:r>
          </a:p>
          <a:p>
            <a:pPr lvl="1"/>
            <a:r>
              <a:rPr lang="en-GB" dirty="0"/>
              <a:t>Weekly</a:t>
            </a:r>
          </a:p>
          <a:p>
            <a:r>
              <a:rPr lang="en-GB" dirty="0"/>
              <a:t>Method 2: Camera System</a:t>
            </a:r>
          </a:p>
          <a:p>
            <a:pPr lvl="1"/>
            <a:r>
              <a:rPr lang="en-GB" dirty="0"/>
              <a:t>2 cameras</a:t>
            </a:r>
          </a:p>
          <a:p>
            <a:pPr lvl="1"/>
            <a:r>
              <a:rPr lang="en-GB" dirty="0"/>
              <a:t>1 on each exit from the dairy</a:t>
            </a:r>
          </a:p>
          <a:p>
            <a:pPr lvl="1"/>
            <a:r>
              <a:rPr lang="en-GB" dirty="0"/>
              <a:t>~1 camera score per cow at each miking (2 per day)</a:t>
            </a:r>
          </a:p>
        </p:txBody>
      </p:sp>
    </p:spTree>
    <p:extLst>
      <p:ext uri="{BB962C8B-B14F-4D97-AF65-F5344CB8AC3E}">
        <p14:creationId xmlns:p14="http://schemas.microsoft.com/office/powerpoint/2010/main" val="30757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75D9FA69FB324EAA16DF4947811503" ma:contentTypeVersion="12" ma:contentTypeDescription="Create a new document." ma:contentTypeScope="" ma:versionID="0e25e2d8c36f9defbf19c4dc17915384">
  <xsd:schema xmlns:xsd="http://www.w3.org/2001/XMLSchema" xmlns:xs="http://www.w3.org/2001/XMLSchema" xmlns:p="http://schemas.microsoft.com/office/2006/metadata/properties" xmlns:ns3="01d1ec91-fd16-4346-8cba-5deee5a63356" xmlns:ns4="8bcb7a5b-2ec3-44d6-896c-c012f0945985" targetNamespace="http://schemas.microsoft.com/office/2006/metadata/properties" ma:root="true" ma:fieldsID="15e29f3d37bb069c1aa673552b3218e0" ns3:_="" ns4:_="">
    <xsd:import namespace="01d1ec91-fd16-4346-8cba-5deee5a63356"/>
    <xsd:import namespace="8bcb7a5b-2ec3-44d6-896c-c012f09459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1ec91-fd16-4346-8cba-5deee5a633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b7a5b-2ec3-44d6-896c-c012f094598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180D58-D545-4EB4-8CA1-8FFE6EC752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6AA59-17D5-43B5-9DC2-77E6782527A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D8F9AE7-E3EE-4070-9306-0BFD81039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d1ec91-fd16-4346-8cba-5deee5a63356"/>
    <ds:schemaRef ds:uri="8bcb7a5b-2ec3-44d6-896c-c012f09459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18181</TotalTime>
  <Words>985</Words>
  <Application>Microsoft Office PowerPoint</Application>
  <PresentationFormat>On-screen Show (16:9)</PresentationFormat>
  <Paragraphs>185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Times New Roman</vt:lpstr>
      <vt:lpstr>Office Theme</vt:lpstr>
      <vt:lpstr>1_Office Theme</vt:lpstr>
      <vt:lpstr>2_Office Theme</vt:lpstr>
      <vt:lpstr>Murray Hannah, Khageswor Giri, Rodrigo Albornoz     2 Dec, 2022</vt:lpstr>
      <vt:lpstr>Proliferation of measurement technologies</vt:lpstr>
      <vt:lpstr>Standard approaches to measurement method comparison</vt:lpstr>
      <vt:lpstr>What if the “Gold Standard” ain’t so gold?</vt:lpstr>
      <vt:lpstr>Characteristics required of a measurement method:</vt:lpstr>
      <vt:lpstr>An example: Dairy Cow Body Condition Score </vt:lpstr>
      <vt:lpstr>BCS</vt:lpstr>
      <vt:lpstr>Body Condition measurement methods</vt:lpstr>
      <vt:lpstr>An Experiment</vt:lpstr>
      <vt:lpstr>Visual BCS of 3 cows</vt:lpstr>
      <vt:lpstr>Camera BCS of same 3 cows</vt:lpstr>
      <vt:lpstr>Sensitivity:</vt:lpstr>
      <vt:lpstr>Response</vt:lpstr>
      <vt:lpstr>Error variance:</vt:lpstr>
      <vt:lpstr>Sensitivity:</vt:lpstr>
      <vt:lpstr>PowerPoint Presentation</vt:lpstr>
      <vt:lpstr>Sensitivity for change over weeks within an animal: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</dc:creator>
  <cp:lastModifiedBy>Murray Hannah</cp:lastModifiedBy>
  <cp:revision>299</cp:revision>
  <cp:lastPrinted>2019-02-19T02:47:19Z</cp:lastPrinted>
  <dcterms:created xsi:type="dcterms:W3CDTF">2015-10-29T00:41:52Z</dcterms:created>
  <dcterms:modified xsi:type="dcterms:W3CDTF">2022-12-01T13:07:16Z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0x0101002F75D9FA69FB324EAA16DF4947811503</vt:lpwstr>
  </property>
</Properties>
</file>